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667" r:id="rId2"/>
    <p:sldId id="670" r:id="rId3"/>
    <p:sldId id="671" r:id="rId4"/>
    <p:sldId id="672" r:id="rId5"/>
    <p:sldId id="673" r:id="rId6"/>
    <p:sldId id="674" r:id="rId7"/>
    <p:sldId id="675" r:id="rId8"/>
    <p:sldId id="676" r:id="rId9"/>
    <p:sldId id="677" r:id="rId10"/>
  </p:sldIdLst>
  <p:sldSz cx="9144000" cy="6858000" type="screen4x3"/>
  <p:notesSz cx="10234613" cy="7099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546" autoAdjust="0"/>
  </p:normalViewPr>
  <p:slideViewPr>
    <p:cSldViewPr>
      <p:cViewPr varScale="1">
        <p:scale>
          <a:sx n="106" d="100"/>
          <a:sy n="106" d="100"/>
        </p:scale>
        <p:origin x="-17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435304" cy="35458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5797023" y="0"/>
            <a:ext cx="4435304" cy="354580"/>
          </a:xfrm>
          <a:prstGeom prst="rect">
            <a:avLst/>
          </a:prstGeom>
        </p:spPr>
        <p:txBody>
          <a:bodyPr vert="horz" lIns="91440" tIns="45720" rIns="91440" bIns="45720" rtlCol="0"/>
          <a:lstStyle>
            <a:lvl1pPr algn="r">
              <a:defRPr sz="1200"/>
            </a:lvl1pPr>
          </a:lstStyle>
          <a:p>
            <a:fld id="{79DA867A-9602-42AC-AE3A-C78E6483591B}" type="datetimeFigureOut">
              <a:rPr lang="en-US" smtClean="0"/>
              <a:pPr/>
              <a:t>2/9/2016</a:t>
            </a:fld>
            <a:endParaRPr lang="en-IN"/>
          </a:p>
        </p:txBody>
      </p:sp>
      <p:sp>
        <p:nvSpPr>
          <p:cNvPr id="4" name="Footer Placeholder 3"/>
          <p:cNvSpPr>
            <a:spLocks noGrp="1"/>
          </p:cNvSpPr>
          <p:nvPr>
            <p:ph type="ftr" sz="quarter" idx="2"/>
          </p:nvPr>
        </p:nvSpPr>
        <p:spPr>
          <a:xfrm>
            <a:off x="2" y="6743619"/>
            <a:ext cx="4435304" cy="35458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5797023" y="6743619"/>
            <a:ext cx="4435304" cy="354580"/>
          </a:xfrm>
          <a:prstGeom prst="rect">
            <a:avLst/>
          </a:prstGeom>
        </p:spPr>
        <p:txBody>
          <a:bodyPr vert="horz" lIns="91440" tIns="45720" rIns="91440" bIns="45720" rtlCol="0" anchor="b"/>
          <a:lstStyle>
            <a:lvl1pPr algn="r">
              <a:defRPr sz="1200"/>
            </a:lvl1pPr>
          </a:lstStyle>
          <a:p>
            <a:fld id="{28EA53C3-8192-4E2C-A2D7-684D8993A3C7}" type="slidenum">
              <a:rPr lang="en-IN" smtClean="0"/>
              <a:pPr/>
              <a:t>‹#›</a:t>
            </a:fld>
            <a:endParaRPr lang="en-IN"/>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434998" cy="354965"/>
          </a:xfrm>
          <a:prstGeom prst="rect">
            <a:avLst/>
          </a:prstGeom>
        </p:spPr>
        <p:txBody>
          <a:bodyPr vert="horz" lIns="99048" tIns="49524" rIns="99048" bIns="49524" rtlCol="0"/>
          <a:lstStyle>
            <a:lvl1pPr algn="l">
              <a:defRPr sz="1300"/>
            </a:lvl1pPr>
          </a:lstStyle>
          <a:p>
            <a:endParaRPr lang="en-IN"/>
          </a:p>
        </p:txBody>
      </p:sp>
      <p:sp>
        <p:nvSpPr>
          <p:cNvPr id="3" name="Date Placeholder 2"/>
          <p:cNvSpPr>
            <a:spLocks noGrp="1"/>
          </p:cNvSpPr>
          <p:nvPr>
            <p:ph type="dt" idx="1"/>
          </p:nvPr>
        </p:nvSpPr>
        <p:spPr>
          <a:xfrm>
            <a:off x="5797248" y="1"/>
            <a:ext cx="4434998" cy="354965"/>
          </a:xfrm>
          <a:prstGeom prst="rect">
            <a:avLst/>
          </a:prstGeom>
        </p:spPr>
        <p:txBody>
          <a:bodyPr vert="horz" lIns="99048" tIns="49524" rIns="99048" bIns="49524" rtlCol="0"/>
          <a:lstStyle>
            <a:lvl1pPr algn="r">
              <a:defRPr sz="1300"/>
            </a:lvl1pPr>
          </a:lstStyle>
          <a:p>
            <a:fld id="{86EC893A-8197-4625-98B8-8B68C01AE8F2}" type="datetimeFigureOut">
              <a:rPr lang="en-US" smtClean="0"/>
              <a:pPr/>
              <a:t>2/9/2016</a:t>
            </a:fld>
            <a:endParaRPr lang="en-IN"/>
          </a:p>
        </p:txBody>
      </p:sp>
      <p:sp>
        <p:nvSpPr>
          <p:cNvPr id="4" name="Slide Image Placeholder 3"/>
          <p:cNvSpPr>
            <a:spLocks noGrp="1" noRot="1" noChangeAspect="1"/>
          </p:cNvSpPr>
          <p:nvPr>
            <p:ph type="sldImg" idx="2"/>
          </p:nvPr>
        </p:nvSpPr>
        <p:spPr>
          <a:xfrm>
            <a:off x="3343275" y="533400"/>
            <a:ext cx="3548063" cy="2660650"/>
          </a:xfrm>
          <a:prstGeom prst="rect">
            <a:avLst/>
          </a:prstGeom>
          <a:noFill/>
          <a:ln w="12700">
            <a:solidFill>
              <a:prstClr val="black"/>
            </a:solidFill>
          </a:ln>
        </p:spPr>
        <p:txBody>
          <a:bodyPr vert="horz" lIns="99048" tIns="49524" rIns="99048" bIns="49524" rtlCol="0" anchor="ctr"/>
          <a:lstStyle/>
          <a:p>
            <a:endParaRPr lang="en-IN"/>
          </a:p>
        </p:txBody>
      </p:sp>
      <p:sp>
        <p:nvSpPr>
          <p:cNvPr id="5" name="Notes Placeholder 4"/>
          <p:cNvSpPr>
            <a:spLocks noGrp="1"/>
          </p:cNvSpPr>
          <p:nvPr>
            <p:ph type="body" sz="quarter" idx="3"/>
          </p:nvPr>
        </p:nvSpPr>
        <p:spPr>
          <a:xfrm>
            <a:off x="1023462" y="3372167"/>
            <a:ext cx="8187690" cy="3194685"/>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2" y="6743104"/>
            <a:ext cx="4434998" cy="354965"/>
          </a:xfrm>
          <a:prstGeom prst="rect">
            <a:avLst/>
          </a:prstGeom>
        </p:spPr>
        <p:txBody>
          <a:bodyPr vert="horz" lIns="99048" tIns="49524" rIns="99048" bIns="49524" rtlCol="0" anchor="b"/>
          <a:lstStyle>
            <a:lvl1pPr algn="l">
              <a:defRPr sz="1300"/>
            </a:lvl1pPr>
          </a:lstStyle>
          <a:p>
            <a:endParaRPr lang="en-IN"/>
          </a:p>
        </p:txBody>
      </p:sp>
      <p:sp>
        <p:nvSpPr>
          <p:cNvPr id="7" name="Slide Number Placeholder 6"/>
          <p:cNvSpPr>
            <a:spLocks noGrp="1"/>
          </p:cNvSpPr>
          <p:nvPr>
            <p:ph type="sldNum" sz="quarter" idx="5"/>
          </p:nvPr>
        </p:nvSpPr>
        <p:spPr>
          <a:xfrm>
            <a:off x="5797248" y="6743104"/>
            <a:ext cx="4434998" cy="354965"/>
          </a:xfrm>
          <a:prstGeom prst="rect">
            <a:avLst/>
          </a:prstGeom>
        </p:spPr>
        <p:txBody>
          <a:bodyPr vert="horz" lIns="99048" tIns="49524" rIns="99048" bIns="49524" rtlCol="0" anchor="b"/>
          <a:lstStyle>
            <a:lvl1pPr algn="r">
              <a:defRPr sz="1300"/>
            </a:lvl1pPr>
          </a:lstStyle>
          <a:p>
            <a:fld id="{DBD438F2-4C4F-4EF4-B13B-60D74BE9EF38}" type="slidenum">
              <a:rPr lang="en-IN" smtClean="0"/>
              <a:pPr/>
              <a:t>‹#›</a:t>
            </a:fld>
            <a:endParaRPr lang="en-IN"/>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D6C6AB8-47A8-41FE-87CA-7000A1D33B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C6AB8-47A8-41FE-87CA-7000A1D33B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C6AB8-47A8-41FE-87CA-7000A1D33B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C6AB8-47A8-41FE-87CA-7000A1D33B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C6AB8-47A8-41FE-87CA-7000A1D33B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C6AB8-47A8-41FE-87CA-7000A1D33B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6C6AB8-47A8-41FE-87CA-7000A1D33B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6C6AB8-47A8-41FE-87CA-7000A1D33B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6C6AB8-47A8-41FE-87CA-7000A1D33B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C6AB8-47A8-41FE-87CA-7000A1D33B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D6C6AB8-47A8-41FE-87CA-7000A1D33B2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6C6AB8-47A8-41FE-87CA-7000A1D33B2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0"/>
            <a:ext cx="8458200" cy="838200"/>
          </a:xfrm>
        </p:spPr>
        <p:txBody>
          <a:bodyPr>
            <a:normAutofit/>
          </a:bodyPr>
          <a:lstStyle/>
          <a:p>
            <a:pPr algn="ctr"/>
            <a:r>
              <a:rPr lang="en-US" sz="3600" b="1" dirty="0" smtClean="0">
                <a:latin typeface="Bookman Old Style" pitchFamily="18" charset="0"/>
              </a:rPr>
              <a:t>Certification by Professionals</a:t>
            </a:r>
            <a:endParaRPr lang="en-IN" sz="3600" b="1"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pPr algn="ctr"/>
            <a:r>
              <a:rPr lang="en-IN" sz="2000" b="1" dirty="0" smtClean="0">
                <a:solidFill>
                  <a:srgbClr val="FF0000"/>
                </a:solidFill>
                <a:latin typeface="Bookman Old Style" pitchFamily="18" charset="0"/>
              </a:rPr>
              <a:t>Chartered Accountant/ Statutory Auditor...1/6</a:t>
            </a:r>
            <a:endParaRPr lang="en-IN" sz="2000" dirty="0">
              <a:solidFill>
                <a:srgbClr val="FF0000"/>
              </a:solidFill>
              <a:latin typeface="Bookman Old Style" pitchFamily="18" charset="0"/>
            </a:endParaRPr>
          </a:p>
        </p:txBody>
      </p:sp>
      <p:sp>
        <p:nvSpPr>
          <p:cNvPr id="3" name="Content Placeholder 2"/>
          <p:cNvSpPr>
            <a:spLocks noGrp="1"/>
          </p:cNvSpPr>
          <p:nvPr>
            <p:ph idx="1"/>
          </p:nvPr>
        </p:nvSpPr>
        <p:spPr>
          <a:xfrm>
            <a:off x="457200" y="381000"/>
            <a:ext cx="8229600" cy="6324600"/>
          </a:xfrm>
        </p:spPr>
        <p:txBody>
          <a:bodyPr>
            <a:noAutofit/>
          </a:bodyPr>
          <a:lstStyle/>
          <a:p>
            <a:pPr marL="0" indent="0" algn="ctr">
              <a:spcBef>
                <a:spcPts val="0"/>
              </a:spcBef>
              <a:buNone/>
            </a:pPr>
            <a:r>
              <a:rPr lang="en-IN" sz="1200" b="1" dirty="0" smtClean="0">
                <a:solidFill>
                  <a:srgbClr val="FF0000"/>
                </a:solidFill>
                <a:latin typeface="Bookman Old Style" pitchFamily="18" charset="0"/>
              </a:rPr>
              <a:t>FDI</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1. </a:t>
            </a:r>
            <a:r>
              <a:rPr lang="en-IN" sz="1200" b="1" dirty="0" smtClean="0">
                <a:solidFill>
                  <a:srgbClr val="FF0000"/>
                </a:solidFill>
                <a:latin typeface="Bookman Old Style" pitchFamily="18" charset="0"/>
              </a:rPr>
              <a:t>Reporting of issue of shares - Form FC-GPR/ FC-TRS</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A certificate from SEBI registered Merchant Banker / </a:t>
            </a:r>
            <a:r>
              <a:rPr lang="en-IN" sz="1200" b="1" dirty="0" smtClean="0">
                <a:latin typeface="Bookman Old Style" pitchFamily="18" charset="0"/>
              </a:rPr>
              <a:t>Chartered Accountant</a:t>
            </a:r>
            <a:r>
              <a:rPr lang="en-IN" sz="1200" dirty="0" smtClean="0">
                <a:latin typeface="Bookman Old Style" pitchFamily="18" charset="0"/>
              </a:rPr>
              <a:t> indicating the manner of arriving at the </a:t>
            </a:r>
            <a:r>
              <a:rPr lang="en-IN" sz="1200" b="1" dirty="0" smtClean="0">
                <a:solidFill>
                  <a:srgbClr val="FF0000"/>
                </a:solidFill>
                <a:latin typeface="Bookman Old Style" pitchFamily="18" charset="0"/>
              </a:rPr>
              <a:t>price of the shares </a:t>
            </a:r>
            <a:r>
              <a:rPr lang="en-IN" sz="1200" dirty="0" smtClean="0">
                <a:latin typeface="Bookman Old Style" pitchFamily="18" charset="0"/>
              </a:rPr>
              <a:t>issued to the persons resident outside India. </a:t>
            </a:r>
          </a:p>
          <a:p>
            <a:pPr marL="0" indent="0" algn="just">
              <a:spcBef>
                <a:spcPts val="0"/>
              </a:spcBef>
              <a:buNone/>
            </a:pPr>
            <a:r>
              <a:rPr lang="en-IN" sz="1200" b="1" dirty="0" smtClean="0">
                <a:latin typeface="Bookman Old Style" pitchFamily="18" charset="0"/>
              </a:rPr>
              <a:t>Also for Transfer of shares/ compulsorily and mandatorily convertible preference shares (CMCPS)/ debentures/ others by way of sale from resident to non-resident/ non-resident to resident.	</a:t>
            </a:r>
          </a:p>
          <a:p>
            <a:pPr marL="0" indent="0" algn="just">
              <a:spcBef>
                <a:spcPts val="0"/>
              </a:spcBef>
              <a:buNone/>
            </a:pPr>
            <a:endParaRPr lang="en-IN" sz="800" dirty="0" smtClean="0">
              <a:latin typeface="Bookman Old Style" pitchFamily="18" charset="0"/>
            </a:endParaRPr>
          </a:p>
          <a:p>
            <a:pPr marL="0" indent="0" algn="just">
              <a:spcBef>
                <a:spcPts val="0"/>
              </a:spcBef>
              <a:buNone/>
            </a:pPr>
            <a:r>
              <a:rPr lang="en-IN" sz="1200" b="1" dirty="0" smtClean="0">
                <a:latin typeface="Bookman Old Style" pitchFamily="18" charset="0"/>
              </a:rPr>
              <a:t>2. </a:t>
            </a:r>
            <a:r>
              <a:rPr lang="en-IN" sz="1200" b="1" dirty="0" smtClean="0">
                <a:solidFill>
                  <a:srgbClr val="FF0000"/>
                </a:solidFill>
                <a:latin typeface="Bookman Old Style" pitchFamily="18" charset="0"/>
              </a:rPr>
              <a:t>Issue of equity shares against Pre-operative / pre – incorporation expenses is allowed under the Government route</a:t>
            </a:r>
            <a:r>
              <a:rPr lang="en-IN" sz="1200" b="1" dirty="0" smtClean="0">
                <a:latin typeface="Bookman Old Style" pitchFamily="18" charset="0"/>
              </a:rPr>
              <a:t>: </a:t>
            </a:r>
            <a:endParaRPr lang="en-IN" sz="1200" dirty="0" smtClean="0">
              <a:latin typeface="Bookman Old Style" pitchFamily="18" charset="0"/>
            </a:endParaRPr>
          </a:p>
          <a:p>
            <a:pPr marL="0" indent="0" algn="just">
              <a:spcBef>
                <a:spcPts val="0"/>
              </a:spcBef>
              <a:buNone/>
            </a:pPr>
            <a:r>
              <a:rPr lang="en-IN" sz="1200" dirty="0" smtClean="0">
                <a:latin typeface="Bookman Old Style" pitchFamily="18" charset="0"/>
              </a:rPr>
              <a:t>Verification and certification of the pre-incorporation / pre-operative expenses by the </a:t>
            </a:r>
            <a:r>
              <a:rPr lang="en-IN" sz="1200" b="1" dirty="0" smtClean="0">
                <a:latin typeface="Bookman Old Style" pitchFamily="18" charset="0"/>
              </a:rPr>
              <a:t>statutory auditor</a:t>
            </a:r>
            <a:endParaRPr lang="en-IN" sz="1200" dirty="0" smtClean="0">
              <a:latin typeface="Bookman Old Style" pitchFamily="18" charset="0"/>
            </a:endParaRPr>
          </a:p>
          <a:p>
            <a:pPr marL="0" indent="0" algn="just">
              <a:spcBef>
                <a:spcPts val="0"/>
              </a:spcBef>
              <a:buNone/>
            </a:pPr>
            <a:r>
              <a:rPr lang="en-IN" sz="700" dirty="0" smtClean="0">
                <a:latin typeface="Bookman Old Style" pitchFamily="18" charset="0"/>
              </a:rPr>
              <a:t> </a:t>
            </a:r>
          </a:p>
          <a:p>
            <a:pPr marL="0" indent="0" algn="just">
              <a:spcBef>
                <a:spcPts val="0"/>
              </a:spcBef>
              <a:buNone/>
            </a:pPr>
            <a:r>
              <a:rPr lang="en-IN" sz="1200" b="1" dirty="0" smtClean="0">
                <a:latin typeface="Bookman Old Style" pitchFamily="18" charset="0"/>
              </a:rPr>
              <a:t>3</a:t>
            </a:r>
            <a:r>
              <a:rPr lang="en-IN" sz="1200" b="1" dirty="0" smtClean="0">
                <a:solidFill>
                  <a:srgbClr val="FF0000"/>
                </a:solidFill>
                <a:latin typeface="Bookman Old Style" pitchFamily="18" charset="0"/>
              </a:rPr>
              <a:t>. In case of winding up otherwise than by a court</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An </a:t>
            </a:r>
            <a:r>
              <a:rPr lang="en-IN" sz="1200" b="1" dirty="0" smtClean="0">
                <a:latin typeface="Bookman Old Style" pitchFamily="18" charset="0"/>
              </a:rPr>
              <a:t>auditor's certificate</a:t>
            </a:r>
            <a:r>
              <a:rPr lang="en-IN" sz="1200" dirty="0" smtClean="0">
                <a:latin typeface="Bookman Old Style" pitchFamily="18" charset="0"/>
              </a:rPr>
              <a:t> to the effect that there is no legal proceedings pending in any court in India against the applicant or the company under liquidation and there is no legal impediment in permitting the remittance.</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b="1" dirty="0" smtClean="0">
                <a:latin typeface="Bookman Old Style" pitchFamily="18" charset="0"/>
              </a:rPr>
              <a:t>4. </a:t>
            </a:r>
            <a:r>
              <a:rPr lang="en-IN" sz="1200" b="1" dirty="0" smtClean="0">
                <a:solidFill>
                  <a:srgbClr val="FF0000"/>
                </a:solidFill>
                <a:latin typeface="Bookman Old Style" pitchFamily="18" charset="0"/>
              </a:rPr>
              <a:t>Pledge of Shares</a:t>
            </a:r>
            <a:r>
              <a:rPr lang="en-IN" sz="1200" dirty="0" smtClean="0">
                <a:solidFill>
                  <a:srgbClr val="FF0000"/>
                </a:solidFill>
                <a:latin typeface="Bookman Old Style" pitchFamily="18" charset="0"/>
              </a:rPr>
              <a:t> </a:t>
            </a:r>
          </a:p>
          <a:p>
            <a:pPr marL="0" indent="0" algn="just">
              <a:spcBef>
                <a:spcPts val="0"/>
              </a:spcBef>
              <a:buNone/>
            </a:pPr>
            <a:r>
              <a:rPr lang="en-IN" sz="1200" dirty="0" smtClean="0">
                <a:latin typeface="Bookman Old Style" pitchFamily="18" charset="0"/>
              </a:rPr>
              <a:t>The </a:t>
            </a:r>
            <a:r>
              <a:rPr lang="en-IN" sz="1200" b="1" dirty="0" smtClean="0">
                <a:latin typeface="Bookman Old Style" pitchFamily="18" charset="0"/>
              </a:rPr>
              <a:t>Statutory Auditor</a:t>
            </a:r>
            <a:r>
              <a:rPr lang="en-IN" sz="1200" dirty="0" smtClean="0">
                <a:latin typeface="Bookman Old Style" pitchFamily="18" charset="0"/>
              </a:rPr>
              <a:t> has certified that the borrowing company will be utilized / has utilized the proceeds of the </a:t>
            </a:r>
            <a:r>
              <a:rPr lang="en-IN" sz="1200" b="1" dirty="0" smtClean="0">
                <a:latin typeface="Bookman Old Style" pitchFamily="18" charset="0"/>
              </a:rPr>
              <a:t>ECB</a:t>
            </a:r>
            <a:r>
              <a:rPr lang="en-IN" sz="1200" dirty="0" smtClean="0">
                <a:latin typeface="Bookman Old Style" pitchFamily="18" charset="0"/>
              </a:rPr>
              <a:t> for the permitted end use/s only.</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b="1" u="sng" dirty="0" smtClean="0">
                <a:latin typeface="Bookman Old Style" pitchFamily="18" charset="0"/>
              </a:rPr>
              <a:t>Non-resident holding shares of an Indian company, can pledge these shares in favour of the AD bank in India to secure credit facilities being extended to the resident investee company for </a:t>
            </a:r>
            <a:r>
              <a:rPr lang="en-IN" sz="1200" b="1" u="sng" dirty="0" err="1" smtClean="0">
                <a:latin typeface="Bookman Old Style" pitchFamily="18" charset="0"/>
              </a:rPr>
              <a:t>bonafide</a:t>
            </a:r>
            <a:r>
              <a:rPr lang="en-IN" sz="1200" b="1" u="sng" dirty="0" smtClean="0">
                <a:latin typeface="Bookman Old Style" pitchFamily="18" charset="0"/>
              </a:rPr>
              <a:t> business purpose</a:t>
            </a:r>
            <a:endParaRPr lang="en-IN" sz="1200" dirty="0" smtClean="0">
              <a:latin typeface="Bookman Old Style" pitchFamily="18" charset="0"/>
            </a:endParaRPr>
          </a:p>
          <a:p>
            <a:pPr marL="0" indent="0" algn="just">
              <a:spcBef>
                <a:spcPts val="0"/>
              </a:spcBef>
              <a:buNone/>
            </a:pPr>
            <a:r>
              <a:rPr lang="en-IN" sz="1200" dirty="0" smtClean="0">
                <a:latin typeface="Bookman Old Style" pitchFamily="18" charset="0"/>
              </a:rPr>
              <a:t>Submission of a declaration/ annual certificate from the </a:t>
            </a:r>
            <a:r>
              <a:rPr lang="en-IN" sz="1200" b="1" dirty="0" smtClean="0">
                <a:latin typeface="Bookman Old Style" pitchFamily="18" charset="0"/>
              </a:rPr>
              <a:t>statutory auditor</a:t>
            </a:r>
            <a:r>
              <a:rPr lang="en-IN" sz="1200" dirty="0" smtClean="0">
                <a:latin typeface="Bookman Old Style" pitchFamily="18" charset="0"/>
              </a:rPr>
              <a:t> of the investee company that the loan proceeds will be / have been utilized for the declared purpose;</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b="1" u="sng" dirty="0" smtClean="0">
                <a:latin typeface="Bookman Old Style" pitchFamily="18" charset="0"/>
              </a:rPr>
              <a:t>Non-resident holding shares of an Indian company, can pledge these shares in favour of an overseas bank to secure the credit facilities being extended to the non-resident investor / non-resident promoter of the Indian company or its overseas group company</a:t>
            </a:r>
            <a:r>
              <a:rPr lang="en-IN" sz="1200" dirty="0" smtClean="0">
                <a:latin typeface="Bookman Old Style" pitchFamily="18" charset="0"/>
              </a:rPr>
              <a:t>,</a:t>
            </a:r>
          </a:p>
          <a:p>
            <a:pPr marL="0" indent="0" algn="just">
              <a:spcBef>
                <a:spcPts val="0"/>
              </a:spcBef>
              <a:buNone/>
            </a:pPr>
            <a:r>
              <a:rPr lang="en-IN" sz="1050" dirty="0" smtClean="0">
                <a:latin typeface="Bookman Old Style" pitchFamily="18" charset="0"/>
              </a:rPr>
              <a:t> </a:t>
            </a:r>
          </a:p>
          <a:p>
            <a:pPr marL="0" indent="0" algn="just">
              <a:spcBef>
                <a:spcPts val="0"/>
              </a:spcBef>
              <a:buNone/>
            </a:pPr>
            <a:r>
              <a:rPr lang="en-IN" sz="1200" dirty="0" smtClean="0">
                <a:latin typeface="Bookman Old Style" pitchFamily="18" charset="0"/>
              </a:rPr>
              <a:t>Submission of a declaration/ annual certificate from a </a:t>
            </a:r>
            <a:r>
              <a:rPr lang="en-IN" sz="1200" b="1" dirty="0" smtClean="0">
                <a:latin typeface="Bookman Old Style" pitchFamily="18" charset="0"/>
              </a:rPr>
              <a:t>Chartered Accountant/ Certified Public Accountant</a:t>
            </a:r>
            <a:r>
              <a:rPr lang="en-IN" sz="1200" dirty="0" smtClean="0">
                <a:latin typeface="Bookman Old Style" pitchFamily="18" charset="0"/>
              </a:rPr>
              <a:t> of the non-resident borrower that the loan proceeds will be / have been utilized for the declared purpose.</a:t>
            </a:r>
          </a:p>
          <a:p>
            <a:pPr marL="0" indent="0" algn="just">
              <a:spcBef>
                <a:spcPts val="0"/>
              </a:spcBef>
              <a:buNone/>
            </a:pPr>
            <a:r>
              <a:rPr lang="en-IN" sz="1000" dirty="0" smtClean="0">
                <a:latin typeface="Bookman Old Style" pitchFamily="18" charset="0"/>
              </a:rPr>
              <a:t> </a:t>
            </a:r>
            <a:r>
              <a:rPr lang="en-IN" sz="1200" dirty="0" smtClean="0">
                <a:latin typeface="Bookman Old Style" pitchFamily="18" charset="0"/>
              </a:rPr>
              <a:t>The AD may also obtain a certificate ‘ex post’, from the </a:t>
            </a:r>
            <a:r>
              <a:rPr lang="en-IN" sz="1200" b="1" dirty="0" smtClean="0">
                <a:latin typeface="Bookman Old Style" pitchFamily="18" charset="0"/>
              </a:rPr>
              <a:t>statutory auditor</a:t>
            </a:r>
            <a:r>
              <a:rPr lang="en-IN" sz="1200" dirty="0" smtClean="0">
                <a:latin typeface="Bookman Old Style" pitchFamily="18" charset="0"/>
              </a:rPr>
              <a:t> of investee company, that the loan proceeds received consequent to pledge of shares, have been utilised by the investee company for the declared purpose;</a:t>
            </a:r>
            <a:endParaRPr lang="en-IN" sz="1200" dirty="0">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pPr algn="ctr"/>
            <a:r>
              <a:rPr lang="en-IN" sz="2000" b="1" dirty="0" smtClean="0">
                <a:solidFill>
                  <a:srgbClr val="FF0000"/>
                </a:solidFill>
                <a:latin typeface="Bookman Old Style" pitchFamily="18" charset="0"/>
              </a:rPr>
              <a:t>Chartered Accountant/ Statutory Auditor...2/6</a:t>
            </a:r>
            <a:endParaRPr lang="en-IN" sz="2000" dirty="0">
              <a:solidFill>
                <a:srgbClr val="FF0000"/>
              </a:solidFill>
              <a:latin typeface="Bookman Old Style" pitchFamily="18" charset="0"/>
            </a:endParaRPr>
          </a:p>
        </p:txBody>
      </p:sp>
      <p:sp>
        <p:nvSpPr>
          <p:cNvPr id="3" name="Content Placeholder 2"/>
          <p:cNvSpPr>
            <a:spLocks noGrp="1"/>
          </p:cNvSpPr>
          <p:nvPr>
            <p:ph idx="1"/>
          </p:nvPr>
        </p:nvSpPr>
        <p:spPr>
          <a:xfrm>
            <a:off x="381000" y="381000"/>
            <a:ext cx="8458200" cy="6477000"/>
          </a:xfrm>
        </p:spPr>
        <p:txBody>
          <a:bodyPr>
            <a:noAutofit/>
          </a:bodyPr>
          <a:lstStyle/>
          <a:p>
            <a:pPr marL="0" indent="0" algn="just">
              <a:spcBef>
                <a:spcPts val="0"/>
              </a:spcBef>
              <a:buNone/>
            </a:pPr>
            <a:r>
              <a:rPr lang="en-IN" sz="1200" b="1" dirty="0" smtClean="0">
                <a:latin typeface="Bookman Old Style" pitchFamily="18" charset="0"/>
              </a:rPr>
              <a:t>5. </a:t>
            </a:r>
            <a:r>
              <a:rPr lang="en-IN" sz="1200" b="1" dirty="0" smtClean="0">
                <a:solidFill>
                  <a:srgbClr val="FF0000"/>
                </a:solidFill>
                <a:latin typeface="Bookman Old Style" pitchFamily="18" charset="0"/>
              </a:rPr>
              <a:t>Downstream investment made by in the subsidiary companies at second level and so on</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FDI recipient Indian company at the first level</a:t>
            </a:r>
            <a:r>
              <a:rPr lang="en-IN" sz="1200" dirty="0" smtClean="0">
                <a:latin typeface="Bookman Old Style" pitchFamily="18" charset="0"/>
              </a:rPr>
              <a:t> which is responsible for ensuring compliance with the FDI </a:t>
            </a:r>
            <a:r>
              <a:rPr lang="en-IN" sz="1200" dirty="0" err="1" smtClean="0">
                <a:latin typeface="Bookman Old Style" pitchFamily="18" charset="0"/>
              </a:rPr>
              <a:t>conditionalities</a:t>
            </a:r>
            <a:r>
              <a:rPr lang="en-IN" sz="1200" dirty="0" smtClean="0">
                <a:latin typeface="Bookman Old Style" pitchFamily="18" charset="0"/>
              </a:rPr>
              <a:t> like no indirect foreign investment in prohibited sector, entry route, </a:t>
            </a:r>
            <a:r>
              <a:rPr lang="en-IN" sz="1200" dirty="0" err="1" smtClean="0">
                <a:latin typeface="Bookman Old Style" pitchFamily="18" charset="0"/>
              </a:rPr>
              <a:t>sectoral</a:t>
            </a:r>
            <a:r>
              <a:rPr lang="en-IN" sz="1200" dirty="0" smtClean="0">
                <a:latin typeface="Bookman Old Style" pitchFamily="18" charset="0"/>
              </a:rPr>
              <a:t> cap/</a:t>
            </a:r>
            <a:r>
              <a:rPr lang="en-IN" sz="1200" dirty="0" err="1" smtClean="0">
                <a:latin typeface="Bookman Old Style" pitchFamily="18" charset="0"/>
              </a:rPr>
              <a:t>conditionalities</a:t>
            </a:r>
            <a:r>
              <a:rPr lang="en-IN" sz="1200" dirty="0" smtClean="0">
                <a:latin typeface="Bookman Old Style" pitchFamily="18" charset="0"/>
              </a:rPr>
              <a:t>, etc. </a:t>
            </a:r>
            <a:r>
              <a:rPr lang="en-IN" sz="1200" b="1" dirty="0" smtClean="0">
                <a:latin typeface="Bookman Old Style" pitchFamily="18" charset="0"/>
              </a:rPr>
              <a:t>for the downstream investment made by in the subsidiary companies at second level and so on</a:t>
            </a:r>
            <a:r>
              <a:rPr lang="en-IN" sz="1200" dirty="0" smtClean="0">
                <a:latin typeface="Bookman Old Style" pitchFamily="18" charset="0"/>
              </a:rPr>
              <a:t> and so forth would obtain a certificate to this effect from its </a:t>
            </a:r>
            <a:r>
              <a:rPr lang="en-IN" sz="1200" b="1" dirty="0" smtClean="0">
                <a:latin typeface="Bookman Old Style" pitchFamily="18" charset="0"/>
              </a:rPr>
              <a:t>statutory auditor</a:t>
            </a:r>
            <a:r>
              <a:rPr lang="en-IN" sz="1200" dirty="0" smtClean="0">
                <a:latin typeface="Bookman Old Style" pitchFamily="18" charset="0"/>
              </a:rPr>
              <a:t> on an annual basis as regards status of compliance with the instructions on downstream investment and compliance with FEMA provisions. The fact that </a:t>
            </a:r>
            <a:r>
              <a:rPr lang="en-IN" sz="1200" b="1" dirty="0" smtClean="0">
                <a:latin typeface="Bookman Old Style" pitchFamily="18" charset="0"/>
              </a:rPr>
              <a:t>statutory auditor</a:t>
            </a:r>
            <a:r>
              <a:rPr lang="en-IN" sz="1200" dirty="0" smtClean="0">
                <a:latin typeface="Bookman Old Style" pitchFamily="18" charset="0"/>
              </a:rPr>
              <a:t> has certified that the company is in compliance with the regulations as regards downstream investment and other FEMA prescriptions will be duly mentioned in the Director’s report in the Annual Report of the Indian company. In case </a:t>
            </a:r>
            <a:r>
              <a:rPr lang="en-IN" sz="1200" b="1" dirty="0" smtClean="0">
                <a:latin typeface="Bookman Old Style" pitchFamily="18" charset="0"/>
              </a:rPr>
              <a:t>statutory auditor</a:t>
            </a:r>
            <a:r>
              <a:rPr lang="en-IN" sz="1200" dirty="0" smtClean="0">
                <a:latin typeface="Bookman Old Style" pitchFamily="18" charset="0"/>
              </a:rPr>
              <a:t> has given a </a:t>
            </a:r>
            <a:r>
              <a:rPr lang="en-IN" sz="1200" b="1" dirty="0" smtClean="0">
                <a:latin typeface="Bookman Old Style" pitchFamily="18" charset="0"/>
              </a:rPr>
              <a:t>qualified report</a:t>
            </a:r>
            <a:r>
              <a:rPr lang="en-IN" sz="1200" dirty="0" smtClean="0">
                <a:latin typeface="Bookman Old Style" pitchFamily="18" charset="0"/>
              </a:rPr>
              <a:t>, the same shall be immediately brought to the notice of the Reserve Bank of India, Foreign Exchange Department (FED), </a:t>
            </a:r>
            <a:r>
              <a:rPr lang="en-IN" sz="1200" b="1" dirty="0" smtClean="0">
                <a:latin typeface="Bookman Old Style" pitchFamily="18" charset="0"/>
              </a:rPr>
              <a:t>Regional Office</a:t>
            </a:r>
            <a:r>
              <a:rPr lang="en-IN" sz="1200" dirty="0" smtClean="0">
                <a:latin typeface="Bookman Old Style" pitchFamily="18" charset="0"/>
              </a:rPr>
              <a:t> (RO) of the Reserve Bank in whose jurisdiction the Registered Office of the company is located and shall also obtain acknowledgement from the RO of having intimated it of the qualified auditor report. </a:t>
            </a:r>
            <a:r>
              <a:rPr lang="en-IN" sz="1200" b="1" dirty="0" smtClean="0">
                <a:latin typeface="Bookman Old Style" pitchFamily="18" charset="0"/>
              </a:rPr>
              <a:t>RO shall file the action taken report to the Principal Chief General Manager</a:t>
            </a:r>
            <a:r>
              <a:rPr lang="en-IN" sz="1200" dirty="0" smtClean="0">
                <a:latin typeface="Bookman Old Style" pitchFamily="18" charset="0"/>
              </a:rPr>
              <a:t>, Foreign Exchange Department, Reserve Bank of India, Central Office, Central Office Building, </a:t>
            </a:r>
            <a:r>
              <a:rPr lang="en-IN" sz="1200" dirty="0" err="1" smtClean="0">
                <a:latin typeface="Bookman Old Style" pitchFamily="18" charset="0"/>
              </a:rPr>
              <a:t>Shahid</a:t>
            </a:r>
            <a:r>
              <a:rPr lang="en-IN" sz="1200" dirty="0" smtClean="0">
                <a:latin typeface="Bookman Old Style" pitchFamily="18" charset="0"/>
              </a:rPr>
              <a:t> </a:t>
            </a:r>
            <a:r>
              <a:rPr lang="en-IN" sz="1200" dirty="0" err="1" smtClean="0">
                <a:latin typeface="Bookman Old Style" pitchFamily="18" charset="0"/>
              </a:rPr>
              <a:t>Bhagat</a:t>
            </a:r>
            <a:r>
              <a:rPr lang="en-IN" sz="1200" dirty="0" smtClean="0">
                <a:latin typeface="Bookman Old Style" pitchFamily="18" charset="0"/>
              </a:rPr>
              <a:t> Singh Road, Mumbai 400001. </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b="1" dirty="0" smtClean="0">
                <a:latin typeface="Bookman Old Style" pitchFamily="18" charset="0"/>
              </a:rPr>
              <a:t>6. </a:t>
            </a:r>
            <a:r>
              <a:rPr lang="en-IN" sz="1200" b="1" dirty="0" smtClean="0">
                <a:solidFill>
                  <a:srgbClr val="FF0000"/>
                </a:solidFill>
                <a:latin typeface="Bookman Old Style" pitchFamily="18" charset="0"/>
              </a:rPr>
              <a:t>Multi Brand Retail Trading </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In respect of proposals involving FDI beyond 51%, sourcing of 30% of the value of goods purchased, will be done from India, preferably from MSMEs, village and cottage industries, artisans and craftsmen in all sectors. The quantum of domestic sourcing will be self-certified by the company, to be subsequently checked, by </a:t>
            </a:r>
            <a:r>
              <a:rPr lang="en-IN" sz="1200" b="1" dirty="0" smtClean="0">
                <a:latin typeface="Bookman Old Style" pitchFamily="18" charset="0"/>
              </a:rPr>
              <a:t>statutory auditors</a:t>
            </a:r>
            <a:r>
              <a:rPr lang="en-IN" sz="1200" dirty="0" smtClean="0">
                <a:latin typeface="Bookman Old Style" pitchFamily="18" charset="0"/>
              </a:rPr>
              <a:t> from the duly certified accounts which the company will be required to maintain. </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b="1" dirty="0" smtClean="0">
                <a:latin typeface="Bookman Old Style" pitchFamily="18" charset="0"/>
              </a:rPr>
              <a:t>7. </a:t>
            </a:r>
            <a:r>
              <a:rPr lang="en-IN" sz="1200" b="1" dirty="0" smtClean="0">
                <a:solidFill>
                  <a:srgbClr val="FF0000"/>
                </a:solidFill>
                <a:latin typeface="Bookman Old Style" pitchFamily="18" charset="0"/>
              </a:rPr>
              <a:t>Single Brand product retail trading </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Self-certification by the company</a:t>
            </a:r>
            <a:r>
              <a:rPr lang="en-IN" sz="1200" dirty="0" smtClean="0">
                <a:latin typeface="Bookman Old Style" pitchFamily="18" charset="0"/>
              </a:rPr>
              <a:t>, to ensure compliance of the conditions at serial nos. </a:t>
            </a:r>
            <a:r>
              <a:rPr lang="en-IN" sz="1200" b="1" dirty="0" smtClean="0">
                <a:latin typeface="Bookman Old Style" pitchFamily="18" charset="0"/>
              </a:rPr>
              <a:t>(ii), (iii) and (iv)</a:t>
            </a:r>
            <a:r>
              <a:rPr lang="en-IN" sz="1200" dirty="0" smtClean="0">
                <a:latin typeface="Bookman Old Style" pitchFamily="18" charset="0"/>
              </a:rPr>
              <a:t> above, which could be cross-checked, as and when required. Accordingly, the investors shall maintain accounts, duly certified by </a:t>
            </a:r>
            <a:r>
              <a:rPr lang="en-IN" sz="1200" b="1" dirty="0" smtClean="0">
                <a:latin typeface="Bookman Old Style" pitchFamily="18" charset="0"/>
              </a:rPr>
              <a:t>statutory auditors</a:t>
            </a:r>
            <a:r>
              <a:rPr lang="en-IN" sz="1200" dirty="0" smtClean="0">
                <a:latin typeface="Bookman Old Style" pitchFamily="18" charset="0"/>
              </a:rPr>
              <a:t>. </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b="1" dirty="0" smtClean="0">
                <a:latin typeface="Bookman Old Style" pitchFamily="18" charset="0"/>
              </a:rPr>
              <a:t>8. </a:t>
            </a:r>
            <a:r>
              <a:rPr lang="en-IN" sz="1200" b="1" dirty="0" smtClean="0">
                <a:solidFill>
                  <a:srgbClr val="FF0000"/>
                </a:solidFill>
                <a:latin typeface="Bookman Old Style" pitchFamily="18" charset="0"/>
              </a:rPr>
              <a:t>Person resident in India for transfer of shares to a person resident outside India by way of gift to a close relative</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In case of </a:t>
            </a:r>
            <a:r>
              <a:rPr lang="en-IN" sz="1200" b="1" dirty="0" smtClean="0">
                <a:latin typeface="Bookman Old Style" pitchFamily="18" charset="0"/>
              </a:rPr>
              <a:t>Government dated securities and treasury bills and bonds</a:t>
            </a:r>
            <a:r>
              <a:rPr lang="en-IN" sz="1200" dirty="0" smtClean="0">
                <a:latin typeface="Bookman Old Style" pitchFamily="18" charset="0"/>
              </a:rPr>
              <a:t>, a certificate issued by a </a:t>
            </a:r>
            <a:r>
              <a:rPr lang="en-IN" sz="1200" b="1" dirty="0" smtClean="0">
                <a:latin typeface="Bookman Old Style" pitchFamily="18" charset="0"/>
              </a:rPr>
              <a:t>Chartered Accountant</a:t>
            </a:r>
            <a:r>
              <a:rPr lang="en-IN" sz="1200" dirty="0" smtClean="0">
                <a:latin typeface="Bookman Old Style" pitchFamily="18" charset="0"/>
              </a:rPr>
              <a:t> on the market value of such security.</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dirty="0" smtClean="0">
                <a:latin typeface="Bookman Old Style" pitchFamily="18" charset="0"/>
              </a:rPr>
              <a:t>In case of </a:t>
            </a:r>
            <a:r>
              <a:rPr lang="en-IN" sz="1200" b="1" dirty="0" smtClean="0">
                <a:latin typeface="Bookman Old Style" pitchFamily="18" charset="0"/>
              </a:rPr>
              <a:t>shares and convertible debentures</a:t>
            </a:r>
            <a:r>
              <a:rPr lang="en-IN" sz="1200" dirty="0" smtClean="0">
                <a:latin typeface="Bookman Old Style" pitchFamily="18" charset="0"/>
              </a:rPr>
              <a:t>, a certificate from a </a:t>
            </a:r>
            <a:r>
              <a:rPr lang="en-IN" sz="1200" b="1" dirty="0" smtClean="0">
                <a:latin typeface="Bookman Old Style" pitchFamily="18" charset="0"/>
              </a:rPr>
              <a:t>Chartered Accountant</a:t>
            </a:r>
            <a:r>
              <a:rPr lang="en-IN" sz="1200" dirty="0" smtClean="0">
                <a:latin typeface="Bookman Old Style" pitchFamily="18" charset="0"/>
              </a:rPr>
              <a:t> on the value of such securities according to the guidelines issued by Securities &amp; Exchange Board of India or fair value worked out as per any internationally accepted pricing methodology for valuation of shares for listed companies and unlisted companies, respectively. </a:t>
            </a:r>
            <a:endParaRPr lang="en-IN" sz="1200"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pPr algn="ctr"/>
            <a:r>
              <a:rPr lang="en-IN" sz="2000" b="1" dirty="0" smtClean="0">
                <a:solidFill>
                  <a:srgbClr val="FF0000"/>
                </a:solidFill>
                <a:latin typeface="Bookman Old Style" pitchFamily="18" charset="0"/>
              </a:rPr>
              <a:t>Chartered Accountant/ Statutory Auditor...3/6</a:t>
            </a:r>
            <a:endParaRPr lang="en-IN" sz="2000" dirty="0">
              <a:solidFill>
                <a:srgbClr val="FF0000"/>
              </a:solidFill>
              <a:latin typeface="Bookman Old Style" pitchFamily="18" charset="0"/>
            </a:endParaRPr>
          </a:p>
        </p:txBody>
      </p:sp>
      <p:sp>
        <p:nvSpPr>
          <p:cNvPr id="3" name="Content Placeholder 2"/>
          <p:cNvSpPr>
            <a:spLocks noGrp="1"/>
          </p:cNvSpPr>
          <p:nvPr>
            <p:ph idx="1"/>
          </p:nvPr>
        </p:nvSpPr>
        <p:spPr>
          <a:xfrm>
            <a:off x="381000" y="381000"/>
            <a:ext cx="8458200" cy="6477000"/>
          </a:xfrm>
        </p:spPr>
        <p:txBody>
          <a:bodyPr>
            <a:noAutofit/>
          </a:bodyPr>
          <a:lstStyle/>
          <a:p>
            <a:pPr marL="0" indent="0" algn="ctr">
              <a:spcBef>
                <a:spcPts val="0"/>
              </a:spcBef>
              <a:buNone/>
            </a:pPr>
            <a:r>
              <a:rPr lang="en-IN" sz="1200" b="1" dirty="0" smtClean="0">
                <a:solidFill>
                  <a:srgbClr val="FF0000"/>
                </a:solidFill>
                <a:latin typeface="Bookman Old Style" pitchFamily="18" charset="0"/>
              </a:rPr>
              <a:t>FDI in an LLP:</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Either by way of </a:t>
            </a:r>
            <a:r>
              <a:rPr lang="en-IN" sz="1200" b="1" dirty="0" smtClean="0">
                <a:latin typeface="Bookman Old Style" pitchFamily="18" charset="0"/>
              </a:rPr>
              <a:t>capital contribution </a:t>
            </a:r>
            <a:r>
              <a:rPr lang="en-IN" sz="1200" dirty="0" smtClean="0">
                <a:latin typeface="Bookman Old Style" pitchFamily="18" charset="0"/>
              </a:rPr>
              <a:t>or by </a:t>
            </a:r>
            <a:r>
              <a:rPr lang="en-IN" sz="1200" b="1" dirty="0" smtClean="0">
                <a:latin typeface="Bookman Old Style" pitchFamily="18" charset="0"/>
              </a:rPr>
              <a:t>way of acquisition / transfer of ‘profit shares’, </a:t>
            </a:r>
            <a:r>
              <a:rPr lang="en-IN" sz="1200" dirty="0" smtClean="0">
                <a:latin typeface="Bookman Old Style" pitchFamily="18" charset="0"/>
              </a:rPr>
              <a:t>would have to be more than or equal to the fair price as worked out with any valuation norm which is internationally accepted/ adopted as per market practice (hereinafter referred to as “fair price of capital contribution/profit share of an LLP”) and a valuation certificate to that effect shall be issued by a Chartered Accountant or by a practicing Cost Accountant or by an approved </a:t>
            </a:r>
            <a:r>
              <a:rPr lang="en-IN" sz="1200" dirty="0" err="1" smtClean="0">
                <a:latin typeface="Bookman Old Style" pitchFamily="18" charset="0"/>
              </a:rPr>
              <a:t>valuer</a:t>
            </a:r>
            <a:r>
              <a:rPr lang="en-IN" sz="1200" dirty="0" smtClean="0">
                <a:latin typeface="Bookman Old Style" pitchFamily="18" charset="0"/>
              </a:rPr>
              <a:t> from the panel maintained by the Central Government.</a:t>
            </a:r>
          </a:p>
          <a:p>
            <a:pPr marL="0" indent="0" algn="just">
              <a:spcBef>
                <a:spcPts val="0"/>
              </a:spcBef>
              <a:buNone/>
            </a:pPr>
            <a:r>
              <a:rPr lang="en-IN" sz="1200" b="1" dirty="0" smtClean="0">
                <a:latin typeface="Bookman Old Style" pitchFamily="18" charset="0"/>
              </a:rPr>
              <a:t> </a:t>
            </a:r>
            <a:endParaRPr lang="en-IN" sz="1200" dirty="0" smtClean="0">
              <a:latin typeface="Bookman Old Style" pitchFamily="18" charset="0"/>
            </a:endParaRPr>
          </a:p>
          <a:p>
            <a:pPr marL="0" indent="0" algn="ctr">
              <a:spcBef>
                <a:spcPts val="0"/>
              </a:spcBef>
              <a:buNone/>
            </a:pPr>
            <a:r>
              <a:rPr lang="en-IN" sz="1200" b="1" dirty="0" smtClean="0">
                <a:solidFill>
                  <a:srgbClr val="FF0000"/>
                </a:solidFill>
                <a:latin typeface="Bookman Old Style" pitchFamily="18" charset="0"/>
              </a:rPr>
              <a:t>Establishment of Liaison/Branch/Project Offices in India by Foreign Entities</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1. </a:t>
            </a:r>
            <a:r>
              <a:rPr lang="en-IN" sz="1200" b="1" dirty="0" smtClean="0">
                <a:solidFill>
                  <a:srgbClr val="FF0000"/>
                </a:solidFill>
                <a:latin typeface="Bookman Old Style" pitchFamily="18" charset="0"/>
              </a:rPr>
              <a:t>Annual Activity Certificates</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Branch Offices / Liaison Offices have to file </a:t>
            </a:r>
            <a:r>
              <a:rPr lang="en-IN" sz="1200" b="1" dirty="0" smtClean="0">
                <a:latin typeface="Bookman Old Style" pitchFamily="18" charset="0"/>
              </a:rPr>
              <a:t>Annual Activity Certificates</a:t>
            </a:r>
            <a:r>
              <a:rPr lang="en-IN" sz="1200" dirty="0" smtClean="0">
                <a:latin typeface="Bookman Old Style" pitchFamily="18" charset="0"/>
              </a:rPr>
              <a:t> (AAC) from </a:t>
            </a:r>
            <a:r>
              <a:rPr lang="en-IN" sz="1200" b="1" dirty="0" smtClean="0">
                <a:latin typeface="Bookman Old Style" pitchFamily="18" charset="0"/>
              </a:rPr>
              <a:t>Chartered Accountants</a:t>
            </a:r>
            <a:r>
              <a:rPr lang="en-IN" sz="1200" dirty="0" smtClean="0">
                <a:latin typeface="Bookman Old Style" pitchFamily="18" charset="0"/>
              </a:rPr>
              <a:t>, at the end of March 31, along with the audited Balance Sheet on or before September 30 of that year. In case the annual accounts of the LO/ BO are finalized with reference to a date other than March 31, the AAC along with the audited Balance Sheet may be submitted within six months from the due date of the Balance Sheet to the designated AD Category I bank, and a copy to the Directorate General of Income Tax (International Taxation), New Delhi along with the audited financial statements including receipt and payment account. </a:t>
            </a:r>
          </a:p>
          <a:p>
            <a:pPr marL="0" indent="0" algn="just">
              <a:spcBef>
                <a:spcPts val="0"/>
              </a:spcBef>
              <a:buNone/>
            </a:pPr>
            <a:r>
              <a:rPr lang="en-IN" sz="1200" b="1" dirty="0" smtClean="0">
                <a:latin typeface="Bookman Old Style" pitchFamily="18" charset="0"/>
              </a:rPr>
              <a:t>2. </a:t>
            </a:r>
            <a:r>
              <a:rPr lang="en-IN" sz="1200" b="1" dirty="0" smtClean="0">
                <a:solidFill>
                  <a:srgbClr val="FF0000"/>
                </a:solidFill>
                <a:latin typeface="Bookman Old Style" pitchFamily="18" charset="0"/>
              </a:rPr>
              <a:t>Closure of Branch/Liaison Offices</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Auditor’s certificate</a:t>
            </a:r>
            <a:r>
              <a:rPr lang="en-IN" sz="1200" dirty="0" smtClean="0">
                <a:latin typeface="Bookman Old Style" pitchFamily="18" charset="0"/>
              </a:rPr>
              <a:t>- </a:t>
            </a:r>
            <a:r>
              <a:rPr lang="en-IN" sz="1200" dirty="0" err="1" smtClean="0">
                <a:latin typeface="Bookman Old Style" pitchFamily="18" charset="0"/>
              </a:rPr>
              <a:t>i</a:t>
            </a:r>
            <a:r>
              <a:rPr lang="en-IN" sz="1200" dirty="0" smtClean="0">
                <a:latin typeface="Bookman Old Style" pitchFamily="18" charset="0"/>
              </a:rPr>
              <a:t>) indicating the manner in which the </a:t>
            </a:r>
            <a:r>
              <a:rPr lang="en-IN" sz="1200" dirty="0" err="1" smtClean="0">
                <a:latin typeface="Bookman Old Style" pitchFamily="18" charset="0"/>
              </a:rPr>
              <a:t>remittable</a:t>
            </a:r>
            <a:r>
              <a:rPr lang="en-IN" sz="1200" dirty="0" smtClean="0">
                <a:latin typeface="Bookman Old Style" pitchFamily="18" charset="0"/>
              </a:rPr>
              <a:t> amount has been arrived at and supported by a statement of assets and liabilities of the applicant, and indicating the manner of disposal of assets; ii) confirming that all liabilities in India including arrears of gratuity and other benefits to employees, etc., of the Office have been either fully met or adequately provided for; and iii) confirming that no income accruing from sources outside India (including proceeds of exports) has remained un-repatriated to India. </a:t>
            </a:r>
          </a:p>
          <a:p>
            <a:pPr marL="0" indent="0" algn="just">
              <a:spcBef>
                <a:spcPts val="0"/>
              </a:spcBef>
              <a:buNone/>
            </a:pPr>
            <a:r>
              <a:rPr lang="en-IN" sz="1200" b="1" dirty="0" smtClean="0">
                <a:latin typeface="Bookman Old Style" pitchFamily="18" charset="0"/>
              </a:rPr>
              <a:t>3. </a:t>
            </a:r>
            <a:r>
              <a:rPr lang="en-IN" sz="1200" b="1" dirty="0" smtClean="0">
                <a:solidFill>
                  <a:srgbClr val="FF0000"/>
                </a:solidFill>
                <a:latin typeface="Bookman Old Style" pitchFamily="18" charset="0"/>
              </a:rPr>
              <a:t>Intermittent Remittances by Project Offices in India</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The Project Office submits an </a:t>
            </a:r>
            <a:r>
              <a:rPr lang="en-IN" sz="1200" b="1" dirty="0" smtClean="0">
                <a:latin typeface="Bookman Old Style" pitchFamily="18" charset="0"/>
              </a:rPr>
              <a:t>Auditors' / Chartered Accountants’ Certificate</a:t>
            </a:r>
            <a:r>
              <a:rPr lang="en-IN" sz="1200" dirty="0" smtClean="0">
                <a:latin typeface="Bookman Old Style" pitchFamily="18" charset="0"/>
              </a:rPr>
              <a:t> to the effect that sufficient provisions have been made to meet the liabilities in India including Income Tax, etc.</a:t>
            </a:r>
          </a:p>
          <a:p>
            <a:pPr marL="0" indent="0" algn="just">
              <a:spcBef>
                <a:spcPts val="0"/>
              </a:spcBef>
              <a:buNone/>
            </a:pPr>
            <a:r>
              <a:rPr lang="en-IN" sz="1200" dirty="0" smtClean="0">
                <a:latin typeface="Bookman Old Style" pitchFamily="18" charset="0"/>
              </a:rPr>
              <a:t>The Project Office shall also submit to the AD branch on an annual basis, a Certificate from a </a:t>
            </a:r>
            <a:r>
              <a:rPr lang="en-IN" sz="1200" b="1" dirty="0" smtClean="0">
                <a:latin typeface="Bookman Old Style" pitchFamily="18" charset="0"/>
              </a:rPr>
              <a:t>Chartered Accountant</a:t>
            </a:r>
            <a:r>
              <a:rPr lang="en-IN" sz="1200" dirty="0" smtClean="0">
                <a:latin typeface="Bookman Old Style" pitchFamily="18" charset="0"/>
              </a:rPr>
              <a:t> showing the Project Status and certifying that the accounts of the Project Office has been audited and the activities undertaken are in conformity with the General / Specific permission given by the Reserve Bank. </a:t>
            </a:r>
          </a:p>
          <a:p>
            <a:pPr marL="0" indent="0" algn="just">
              <a:spcBef>
                <a:spcPts val="0"/>
              </a:spcBef>
              <a:buNone/>
            </a:pPr>
            <a:r>
              <a:rPr lang="en-IN" sz="1200" b="1" dirty="0" smtClean="0">
                <a:latin typeface="Bookman Old Style" pitchFamily="18" charset="0"/>
              </a:rPr>
              <a:t>4. </a:t>
            </a:r>
            <a:r>
              <a:rPr lang="en-IN" sz="1200" b="1" dirty="0" smtClean="0">
                <a:solidFill>
                  <a:srgbClr val="FF0000"/>
                </a:solidFill>
                <a:latin typeface="Bookman Old Style" pitchFamily="18" charset="0"/>
              </a:rPr>
              <a:t>Powers relating to transfer of assets of Liaison / Branch Office/Project Office</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A certificate is to be submitted from the </a:t>
            </a:r>
            <a:r>
              <a:rPr lang="en-IN" sz="1200" b="1" dirty="0" smtClean="0">
                <a:latin typeface="Bookman Old Style" pitchFamily="18" charset="0"/>
              </a:rPr>
              <a:t>Statutory Auditor</a:t>
            </a:r>
            <a:r>
              <a:rPr lang="en-IN" sz="1200" dirty="0" smtClean="0">
                <a:latin typeface="Bookman Old Style" pitchFamily="18" charset="0"/>
              </a:rPr>
              <a:t> furnishing details of assets to be transferred indicating their date of acquisition, original price, depreciation till date, present book value or WDV value and sale consideration to be obtained. </a:t>
            </a:r>
            <a:r>
              <a:rPr lang="en-IN" sz="1200" b="1" dirty="0" smtClean="0">
                <a:latin typeface="Bookman Old Style" pitchFamily="18" charset="0"/>
              </a:rPr>
              <a:t>Statutory Auditor</a:t>
            </a:r>
            <a:r>
              <a:rPr lang="en-IN" sz="1200" dirty="0" smtClean="0">
                <a:latin typeface="Bookman Old Style" pitchFamily="18" charset="0"/>
              </a:rPr>
              <a:t> should also confirm that the assets were not re-valued after their initial acquisition. The sale consideration should not be more than the book value in each case. </a:t>
            </a:r>
            <a:endParaRPr lang="en-IN" sz="1200" dirty="0">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pPr algn="ctr"/>
            <a:r>
              <a:rPr lang="en-IN" sz="2000" b="1" dirty="0" smtClean="0">
                <a:solidFill>
                  <a:srgbClr val="FF0000"/>
                </a:solidFill>
                <a:latin typeface="Bookman Old Style" pitchFamily="18" charset="0"/>
              </a:rPr>
              <a:t>Chartered Accountant/ Statutory Auditor...4/6</a:t>
            </a:r>
            <a:endParaRPr lang="en-IN" sz="2000" dirty="0">
              <a:solidFill>
                <a:srgbClr val="FF0000"/>
              </a:solidFill>
              <a:latin typeface="Bookman Old Style" pitchFamily="18" charset="0"/>
            </a:endParaRPr>
          </a:p>
        </p:txBody>
      </p:sp>
      <p:sp>
        <p:nvSpPr>
          <p:cNvPr id="3" name="Content Placeholder 2"/>
          <p:cNvSpPr>
            <a:spLocks noGrp="1"/>
          </p:cNvSpPr>
          <p:nvPr>
            <p:ph idx="1"/>
          </p:nvPr>
        </p:nvSpPr>
        <p:spPr>
          <a:xfrm>
            <a:off x="381000" y="381000"/>
            <a:ext cx="8458200" cy="6477000"/>
          </a:xfrm>
        </p:spPr>
        <p:txBody>
          <a:bodyPr>
            <a:noAutofit/>
          </a:bodyPr>
          <a:lstStyle/>
          <a:p>
            <a:pPr marL="0" indent="0" algn="just">
              <a:spcBef>
                <a:spcPts val="0"/>
              </a:spcBef>
              <a:buNone/>
            </a:pPr>
            <a:r>
              <a:rPr lang="en-IN" sz="1200" b="1" dirty="0" smtClean="0">
                <a:latin typeface="Bookman Old Style" pitchFamily="18" charset="0"/>
              </a:rPr>
              <a:t>5. </a:t>
            </a:r>
            <a:r>
              <a:rPr lang="en-IN" sz="1200" b="1" dirty="0" smtClean="0">
                <a:solidFill>
                  <a:srgbClr val="FF0000"/>
                </a:solidFill>
                <a:latin typeface="Bookman Old Style" pitchFamily="18" charset="0"/>
              </a:rPr>
              <a:t>Branch Offices are permitted to remit outside India profit</a:t>
            </a:r>
            <a:r>
              <a:rPr lang="en-IN" sz="1200" dirty="0" smtClean="0">
                <a:solidFill>
                  <a:srgbClr val="FF0000"/>
                </a:solidFill>
                <a:latin typeface="Bookman Old Style" pitchFamily="18" charset="0"/>
              </a:rPr>
              <a:t> </a:t>
            </a:r>
            <a:r>
              <a:rPr lang="en-IN" sz="1200" dirty="0" smtClean="0">
                <a:latin typeface="Bookman Old Style" pitchFamily="18" charset="0"/>
              </a:rPr>
              <a:t>of the branch net of applicable Indian taxes</a:t>
            </a:r>
          </a:p>
          <a:p>
            <a:pPr marL="361950" indent="-361950" algn="just">
              <a:spcBef>
                <a:spcPts val="0"/>
              </a:spcBef>
              <a:buNone/>
            </a:pPr>
            <a:r>
              <a:rPr lang="en-IN" sz="1200" dirty="0" smtClean="0">
                <a:latin typeface="Bookman Old Style" pitchFamily="18" charset="0"/>
              </a:rPr>
              <a:t>A </a:t>
            </a:r>
            <a:r>
              <a:rPr lang="en-IN" sz="1200" b="1" dirty="0" smtClean="0">
                <a:latin typeface="Bookman Old Style" pitchFamily="18" charset="0"/>
              </a:rPr>
              <a:t>Chartered Accountant’s</a:t>
            </a:r>
            <a:r>
              <a:rPr lang="en-IN" sz="1200" dirty="0" smtClean="0">
                <a:latin typeface="Bookman Old Style" pitchFamily="18" charset="0"/>
              </a:rPr>
              <a:t> certificate certifying </a:t>
            </a:r>
          </a:p>
          <a:p>
            <a:pPr marL="361950" indent="-361950" algn="just">
              <a:spcBef>
                <a:spcPts val="0"/>
              </a:spcBef>
              <a:buNone/>
            </a:pPr>
            <a:r>
              <a:rPr lang="en-IN" sz="1200" dirty="0" err="1" smtClean="0">
                <a:latin typeface="Bookman Old Style" pitchFamily="18" charset="0"/>
              </a:rPr>
              <a:t>i</a:t>
            </a:r>
            <a:r>
              <a:rPr lang="en-IN" sz="1200" dirty="0" smtClean="0">
                <a:latin typeface="Bookman Old Style" pitchFamily="18" charset="0"/>
              </a:rPr>
              <a:t>. 	the manner of arriving at the </a:t>
            </a:r>
            <a:r>
              <a:rPr lang="en-IN" sz="1200" dirty="0" err="1" smtClean="0">
                <a:latin typeface="Bookman Old Style" pitchFamily="18" charset="0"/>
              </a:rPr>
              <a:t>remittable</a:t>
            </a:r>
            <a:r>
              <a:rPr lang="en-IN" sz="1200" dirty="0" smtClean="0">
                <a:latin typeface="Bookman Old Style" pitchFamily="18" charset="0"/>
              </a:rPr>
              <a:t> profit </a:t>
            </a:r>
          </a:p>
          <a:p>
            <a:pPr marL="361950" indent="-361950" algn="just">
              <a:spcBef>
                <a:spcPts val="0"/>
              </a:spcBef>
              <a:buNone/>
            </a:pPr>
            <a:r>
              <a:rPr lang="en-IN" sz="1200" dirty="0" smtClean="0">
                <a:latin typeface="Bookman Old Style" pitchFamily="18" charset="0"/>
              </a:rPr>
              <a:t>ii. 	that the entire </a:t>
            </a:r>
            <a:r>
              <a:rPr lang="en-IN" sz="1200" dirty="0" err="1" smtClean="0">
                <a:latin typeface="Bookman Old Style" pitchFamily="18" charset="0"/>
              </a:rPr>
              <a:t>remittable</a:t>
            </a:r>
            <a:r>
              <a:rPr lang="en-IN" sz="1200" dirty="0" smtClean="0">
                <a:latin typeface="Bookman Old Style" pitchFamily="18" charset="0"/>
              </a:rPr>
              <a:t> profit has been earned by undertaking the permitted activities </a:t>
            </a:r>
          </a:p>
          <a:p>
            <a:pPr marL="361950" indent="-361950" algn="just">
              <a:spcBef>
                <a:spcPts val="0"/>
              </a:spcBef>
              <a:buNone/>
            </a:pPr>
            <a:r>
              <a:rPr lang="en-IN" sz="1200" dirty="0" smtClean="0">
                <a:latin typeface="Bookman Old Style" pitchFamily="18" charset="0"/>
              </a:rPr>
              <a:t>iii. 	that the profit does not include any profit on revaluation of the assets of the branch. </a:t>
            </a:r>
          </a:p>
          <a:p>
            <a:pPr marL="0" indent="0" algn="just">
              <a:spcBef>
                <a:spcPts val="0"/>
              </a:spcBef>
              <a:buNone/>
            </a:pPr>
            <a:r>
              <a:rPr lang="en-IN" sz="1200" b="1" dirty="0" smtClean="0">
                <a:latin typeface="Bookman Old Style" pitchFamily="18" charset="0"/>
              </a:rPr>
              <a:t> </a:t>
            </a:r>
            <a:endParaRPr lang="en-IN" sz="1200" dirty="0" smtClean="0">
              <a:latin typeface="Bookman Old Style" pitchFamily="18" charset="0"/>
            </a:endParaRPr>
          </a:p>
          <a:p>
            <a:pPr marL="0" indent="0" algn="ctr">
              <a:spcBef>
                <a:spcPts val="0"/>
              </a:spcBef>
              <a:buNone/>
            </a:pPr>
            <a:r>
              <a:rPr lang="en-IN" sz="1200" b="1" dirty="0" smtClean="0">
                <a:solidFill>
                  <a:srgbClr val="FF0000"/>
                </a:solidFill>
                <a:latin typeface="Bookman Old Style" pitchFamily="18" charset="0"/>
              </a:rPr>
              <a:t>ODI</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1. </a:t>
            </a:r>
            <a:r>
              <a:rPr lang="en-IN" sz="1200" b="1" dirty="0" smtClean="0">
                <a:solidFill>
                  <a:srgbClr val="FF0000"/>
                </a:solidFill>
                <a:latin typeface="Bookman Old Style" pitchFamily="18" charset="0"/>
              </a:rPr>
              <a:t>Form ODI</a:t>
            </a:r>
            <a:r>
              <a:rPr lang="en-IN" sz="1200" b="1" dirty="0" smtClean="0">
                <a:latin typeface="Bookman Old Style" pitchFamily="18" charset="0"/>
              </a:rPr>
              <a:t>: </a:t>
            </a:r>
            <a:r>
              <a:rPr lang="en-IN" sz="1200" dirty="0" smtClean="0">
                <a:latin typeface="Bookman Old Style" pitchFamily="18" charset="0"/>
              </a:rPr>
              <a:t>Section F- Certificate by the Statutory Auditors of the Indian Party</a:t>
            </a:r>
          </a:p>
          <a:p>
            <a:pPr marL="0" indent="0" algn="just">
              <a:spcBef>
                <a:spcPts val="0"/>
              </a:spcBef>
              <a:buNone/>
            </a:pPr>
            <a:r>
              <a:rPr lang="en-IN" sz="1200" b="1" dirty="0" smtClean="0">
                <a:latin typeface="Bookman Old Style" pitchFamily="18" charset="0"/>
              </a:rPr>
              <a:t>Section F: </a:t>
            </a:r>
            <a:r>
              <a:rPr lang="en-IN" sz="1200" b="1" dirty="0" smtClean="0">
                <a:solidFill>
                  <a:srgbClr val="FF0000"/>
                </a:solidFill>
                <a:latin typeface="Bookman Old Style" pitchFamily="18" charset="0"/>
              </a:rPr>
              <a:t>Certificate by the Statutory Auditors of the Indian Party</a:t>
            </a:r>
            <a:r>
              <a:rPr lang="en-IN" sz="1200" dirty="0" smtClean="0">
                <a:solidFill>
                  <a:srgbClr val="FF0000"/>
                </a:solidFill>
                <a:latin typeface="Bookman Old Style" pitchFamily="18" charset="0"/>
              </a:rPr>
              <a:t> </a:t>
            </a:r>
          </a:p>
          <a:p>
            <a:pPr marL="0" indent="0" algn="just">
              <a:spcBef>
                <a:spcPts val="0"/>
              </a:spcBef>
              <a:buNone/>
            </a:pPr>
            <a:r>
              <a:rPr lang="en-IN" sz="1200" dirty="0" smtClean="0">
                <a:latin typeface="Bookman Old Style" pitchFamily="18" charset="0"/>
              </a:rPr>
              <a:t>It is certified that the terms and conditions contained in Notification No. FEMA 120/RB-2004 dated July 7, 2004, as amended from time to time (Foreign Exchange Management (Transfer or Issue of any Foreign Security) Regulations, 2004) have been complied with by the Indian party(Name of the Indian Party) in respect of the investment under report. In particular, it is certified that:</a:t>
            </a:r>
          </a:p>
          <a:p>
            <a:pPr marL="361950" indent="-361950" algn="just">
              <a:spcBef>
                <a:spcPts val="0"/>
              </a:spcBef>
              <a:buNone/>
            </a:pPr>
            <a:r>
              <a:rPr lang="en-IN" sz="1200" dirty="0" smtClean="0">
                <a:latin typeface="Bookman Old Style" pitchFamily="18" charset="0"/>
              </a:rPr>
              <a:t>(</a:t>
            </a:r>
            <a:r>
              <a:rPr lang="en-IN" sz="1200" dirty="0" err="1" smtClean="0">
                <a:latin typeface="Bookman Old Style" pitchFamily="18" charset="0"/>
              </a:rPr>
              <a:t>i</a:t>
            </a:r>
            <a:r>
              <a:rPr lang="en-IN" sz="1200" dirty="0" smtClean="0">
                <a:latin typeface="Bookman Old Style" pitchFamily="18" charset="0"/>
              </a:rPr>
              <a:t>) 	the investment is </a:t>
            </a:r>
            <a:r>
              <a:rPr lang="en-IN" sz="1200" b="1" dirty="0" smtClean="0">
                <a:latin typeface="Bookman Old Style" pitchFamily="18" charset="0"/>
              </a:rPr>
              <a:t>not in real estate oriented or banking business</a:t>
            </a:r>
            <a:r>
              <a:rPr lang="en-IN" sz="1200" dirty="0" smtClean="0">
                <a:latin typeface="Bookman Old Style" pitchFamily="18" charset="0"/>
              </a:rPr>
              <a:t>, and</a:t>
            </a:r>
          </a:p>
          <a:p>
            <a:pPr marL="361950" indent="-361950" algn="just">
              <a:spcBef>
                <a:spcPts val="0"/>
              </a:spcBef>
              <a:buNone/>
            </a:pPr>
            <a:r>
              <a:rPr lang="en-IN" sz="1200" dirty="0" smtClean="0">
                <a:latin typeface="Bookman Old Style" pitchFamily="18" charset="0"/>
              </a:rPr>
              <a:t>(ii) 	the amount of foreign exchange proposed to be purchased for remittance towards the investment together with remittances for all overseas investments already made and exports and other dues capitalized / swap of shares / investment from ECB / FCCB balances for investment abroad under the Automatic Route is </a:t>
            </a:r>
            <a:r>
              <a:rPr lang="en-IN" sz="1200" b="1" dirty="0" smtClean="0">
                <a:latin typeface="Bookman Old Style" pitchFamily="18" charset="0"/>
              </a:rPr>
              <a:t>within the limit stipulated</a:t>
            </a:r>
            <a:r>
              <a:rPr lang="en-IN" sz="1200" dirty="0" smtClean="0">
                <a:latin typeface="Bookman Old Style" pitchFamily="18" charset="0"/>
              </a:rPr>
              <a:t> by the Reserve Bank from time to time. This has been </a:t>
            </a:r>
            <a:r>
              <a:rPr lang="en-IN" sz="1200" b="1" dirty="0" smtClean="0">
                <a:latin typeface="Bookman Old Style" pitchFamily="18" charset="0"/>
              </a:rPr>
              <a:t>verified with reference to the net worth of the Indian party</a:t>
            </a:r>
            <a:r>
              <a:rPr lang="en-IN" sz="1200" dirty="0" smtClean="0">
                <a:latin typeface="Bookman Old Style" pitchFamily="18" charset="0"/>
              </a:rPr>
              <a:t> (Name of the Indian Party) as on the date of last audited balance sheet, </a:t>
            </a:r>
            <a:r>
              <a:rPr lang="en-IN" sz="1200" dirty="0" err="1" smtClean="0">
                <a:latin typeface="Bookman Old Style" pitchFamily="18" charset="0"/>
              </a:rPr>
              <a:t>i</a:t>
            </a:r>
            <a:r>
              <a:rPr lang="en-IN" sz="1200" dirty="0" smtClean="0">
                <a:latin typeface="Bookman Old Style" pitchFamily="18" charset="0"/>
              </a:rPr>
              <a:t>. e.-------(date)</a:t>
            </a:r>
          </a:p>
          <a:p>
            <a:pPr marL="361950" indent="-361950" algn="just">
              <a:spcBef>
                <a:spcPts val="0"/>
              </a:spcBef>
              <a:buNone/>
            </a:pPr>
            <a:r>
              <a:rPr lang="en-IN" sz="1200" dirty="0" smtClean="0">
                <a:latin typeface="Bookman Old Style" pitchFamily="18" charset="0"/>
              </a:rPr>
              <a:t>(iii) 	has </a:t>
            </a:r>
            <a:r>
              <a:rPr lang="en-IN" sz="1200" b="1" dirty="0" smtClean="0">
                <a:latin typeface="Bookman Old Style" pitchFamily="18" charset="0"/>
              </a:rPr>
              <a:t>complied with the valuation norms</a:t>
            </a:r>
            <a:r>
              <a:rPr lang="en-IN" sz="1200" dirty="0" smtClean="0">
                <a:latin typeface="Bookman Old Style" pitchFamily="18" charset="0"/>
              </a:rPr>
              <a:t> prescribed for the investment</a:t>
            </a:r>
          </a:p>
          <a:p>
            <a:pPr marL="361950" indent="-361950" algn="just">
              <a:spcBef>
                <a:spcPts val="0"/>
              </a:spcBef>
              <a:buNone/>
            </a:pPr>
            <a:r>
              <a:rPr lang="en-IN" sz="1200" dirty="0" smtClean="0">
                <a:latin typeface="Bookman Old Style" pitchFamily="18" charset="0"/>
              </a:rPr>
              <a:t>(iv) 	has complied with the ECB guidelines </a:t>
            </a:r>
            <a:r>
              <a:rPr lang="en-IN" sz="1200" b="1" dirty="0" smtClean="0">
                <a:latin typeface="Bookman Old Style" pitchFamily="18" charset="0"/>
              </a:rPr>
              <a:t>#</a:t>
            </a:r>
            <a:r>
              <a:rPr lang="en-IN" sz="1200" dirty="0" smtClean="0">
                <a:latin typeface="Bookman Old Style" pitchFamily="18" charset="0"/>
              </a:rPr>
              <a:t> </a:t>
            </a:r>
          </a:p>
          <a:p>
            <a:pPr marL="361950" indent="-361950" algn="just">
              <a:spcBef>
                <a:spcPts val="0"/>
              </a:spcBef>
              <a:buNone/>
            </a:pPr>
            <a:r>
              <a:rPr lang="en-IN" sz="1200" dirty="0" smtClean="0">
                <a:latin typeface="Bookman Old Style" pitchFamily="18" charset="0"/>
              </a:rPr>
              <a:t>(v) 	that the Indian party (a) has made net profits during the preceding three years, (b) has fulfilled the prudential norms of capital adequacy as prescribed by the regulatory authority concerned; (c) has been registered with the appropriate regulatory authority in India and (d) has obtained approval for the investment in financial services sector activities from the regulatory authorities concerned in India and abroad</a:t>
            </a:r>
            <a:r>
              <a:rPr lang="en-IN" sz="1200" b="1" dirty="0" smtClean="0">
                <a:latin typeface="Bookman Old Style" pitchFamily="18" charset="0"/>
              </a:rPr>
              <a:t>*</a:t>
            </a:r>
            <a:r>
              <a:rPr lang="en-IN" sz="1200" dirty="0" smtClean="0">
                <a:latin typeface="Bookman Old Style" pitchFamily="18" charset="0"/>
              </a:rPr>
              <a:t>.</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dirty="0" smtClean="0">
                <a:latin typeface="Bookman Old Style" pitchFamily="18" charset="0"/>
              </a:rPr>
              <a:t>Further, certified that, wherever applicable, the </a:t>
            </a:r>
            <a:r>
              <a:rPr lang="en-IN" sz="1200" b="1" dirty="0" smtClean="0">
                <a:latin typeface="Bookman Old Style" pitchFamily="18" charset="0"/>
              </a:rPr>
              <a:t>Annual Performance Report</a:t>
            </a:r>
            <a:r>
              <a:rPr lang="en-IN" sz="1200" dirty="0" smtClean="0">
                <a:latin typeface="Bookman Old Style" pitchFamily="18" charset="0"/>
              </a:rPr>
              <a:t>, as required in terms of Regulation 15(iii) of the Notification </a:t>
            </a:r>
            <a:r>
              <a:rPr lang="en-IN" sz="1200" i="1" dirty="0" smtClean="0">
                <a:latin typeface="Bookman Old Style" pitchFamily="18" charset="0"/>
              </a:rPr>
              <a:t>ibid</a:t>
            </a:r>
            <a:r>
              <a:rPr lang="en-IN" sz="1200" b="1" i="1" dirty="0" smtClean="0">
                <a:latin typeface="Bookman Old Style" pitchFamily="18" charset="0"/>
              </a:rPr>
              <a:t>, </a:t>
            </a:r>
            <a:r>
              <a:rPr lang="en-IN" sz="1200" b="1" dirty="0" smtClean="0">
                <a:latin typeface="Bookman Old Style" pitchFamily="18" charset="0"/>
              </a:rPr>
              <a:t>in respect of all the existing JV / WOS of the Indian party has been submitted.</a:t>
            </a:r>
            <a:r>
              <a:rPr lang="en-IN" sz="1200" dirty="0" smtClean="0">
                <a:latin typeface="Bookman Old Style" pitchFamily="18" charset="0"/>
              </a:rPr>
              <a:t> </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dirty="0" smtClean="0">
                <a:latin typeface="Bookman Old Style" pitchFamily="18" charset="0"/>
              </a:rPr>
              <a:t>Note: </a:t>
            </a:r>
            <a:r>
              <a:rPr lang="en-IN" sz="1200" b="1" dirty="0" smtClean="0">
                <a:latin typeface="Bookman Old Style" pitchFamily="18" charset="0"/>
              </a:rPr>
              <a:t>* </a:t>
            </a:r>
            <a:r>
              <a:rPr lang="en-IN" sz="1200" dirty="0" smtClean="0">
                <a:latin typeface="Bookman Old Style" pitchFamily="18" charset="0"/>
              </a:rPr>
              <a:t>Applicable only in cases where the investment is in the financial services sector (e.g. insurance, mutual fund, asset management, etc.).</a:t>
            </a:r>
          </a:p>
          <a:p>
            <a:pPr marL="0" indent="0" algn="just">
              <a:spcBef>
                <a:spcPts val="0"/>
              </a:spcBef>
              <a:buNone/>
            </a:pPr>
            <a:r>
              <a:rPr lang="en-IN" sz="1200" dirty="0" smtClean="0">
                <a:latin typeface="Bookman Old Style" pitchFamily="18" charset="0"/>
              </a:rPr>
              <a:t> </a:t>
            </a:r>
            <a:r>
              <a:rPr lang="en-IN" sz="1200" b="1" dirty="0" smtClean="0">
                <a:latin typeface="Bookman Old Style" pitchFamily="18" charset="0"/>
              </a:rPr>
              <a:t>#</a:t>
            </a:r>
            <a:r>
              <a:rPr lang="en-IN" sz="1200" dirty="0" smtClean="0">
                <a:latin typeface="Bookman Old Style" pitchFamily="18" charset="0"/>
              </a:rPr>
              <a:t> Applicable where investment is funded through ECB/FCCB balances.</a:t>
            </a:r>
            <a:endParaRPr lang="en-IN" sz="1200" dirty="0">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pPr algn="ctr"/>
            <a:r>
              <a:rPr lang="en-IN" sz="2000" b="1" dirty="0" smtClean="0">
                <a:solidFill>
                  <a:srgbClr val="FF0000"/>
                </a:solidFill>
                <a:latin typeface="Bookman Old Style" pitchFamily="18" charset="0"/>
              </a:rPr>
              <a:t>Chartered Accountant/ Statutory Auditor...5/6</a:t>
            </a:r>
            <a:endParaRPr lang="en-IN" sz="2000" dirty="0">
              <a:solidFill>
                <a:srgbClr val="FF0000"/>
              </a:solidFill>
              <a:latin typeface="Bookman Old Style" pitchFamily="18" charset="0"/>
            </a:endParaRPr>
          </a:p>
        </p:txBody>
      </p:sp>
      <p:sp>
        <p:nvSpPr>
          <p:cNvPr id="3" name="Content Placeholder 2"/>
          <p:cNvSpPr>
            <a:spLocks noGrp="1"/>
          </p:cNvSpPr>
          <p:nvPr>
            <p:ph idx="1"/>
          </p:nvPr>
        </p:nvSpPr>
        <p:spPr>
          <a:xfrm>
            <a:off x="381000" y="381000"/>
            <a:ext cx="8458200" cy="6477000"/>
          </a:xfrm>
        </p:spPr>
        <p:txBody>
          <a:bodyPr>
            <a:noAutofit/>
          </a:bodyPr>
          <a:lstStyle/>
          <a:p>
            <a:pPr marL="0" indent="0" algn="just">
              <a:spcBef>
                <a:spcPts val="0"/>
              </a:spcBef>
              <a:buNone/>
            </a:pPr>
            <a:r>
              <a:rPr lang="en-IN" sz="1200" b="1" dirty="0" smtClean="0">
                <a:latin typeface="Bookman Old Style" pitchFamily="18" charset="0"/>
              </a:rPr>
              <a:t>2. </a:t>
            </a:r>
            <a:r>
              <a:rPr lang="en-IN" sz="1200" b="1" dirty="0" smtClean="0">
                <a:solidFill>
                  <a:srgbClr val="FF0000"/>
                </a:solidFill>
                <a:latin typeface="Bookman Old Style" pitchFamily="18" charset="0"/>
              </a:rPr>
              <a:t>Direct Investment by Residents in Joint Venture (JV)/Wholly Owned Subsidiary (WOS) Abroad</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In case of </a:t>
            </a:r>
            <a:r>
              <a:rPr lang="en-IN" sz="1200" b="1" dirty="0" smtClean="0">
                <a:latin typeface="Bookman Old Style" pitchFamily="18" charset="0"/>
              </a:rPr>
              <a:t>partial / full acquisition of an existing foreign company</a:t>
            </a:r>
            <a:r>
              <a:rPr lang="en-IN" sz="1200" dirty="0" smtClean="0">
                <a:latin typeface="Bookman Old Style" pitchFamily="18" charset="0"/>
              </a:rPr>
              <a:t>, where the investment is more than USD 5 million, </a:t>
            </a:r>
            <a:r>
              <a:rPr lang="en-IN" sz="1200" b="1" dirty="0" smtClean="0">
                <a:solidFill>
                  <a:srgbClr val="FF0000"/>
                </a:solidFill>
                <a:latin typeface="Bookman Old Style" pitchFamily="18" charset="0"/>
              </a:rPr>
              <a:t>valuation of the shares </a:t>
            </a:r>
            <a:r>
              <a:rPr lang="en-IN" sz="1200" dirty="0" smtClean="0">
                <a:latin typeface="Bookman Old Style" pitchFamily="18" charset="0"/>
              </a:rPr>
              <a:t>of the company shall be made by a Category I Merchant Banker registered with SEBI or an Investment Banker / Merchant Banker outside India registered with the appropriate regulatory authority in the host country; and, in all other cases by a </a:t>
            </a:r>
            <a:r>
              <a:rPr lang="en-IN" sz="1200" b="1" dirty="0" smtClean="0">
                <a:latin typeface="Bookman Old Style" pitchFamily="18" charset="0"/>
              </a:rPr>
              <a:t>Chartered Accountant</a:t>
            </a:r>
            <a:r>
              <a:rPr lang="en-IN" sz="1200" dirty="0" smtClean="0">
                <a:latin typeface="Bookman Old Style" pitchFamily="18" charset="0"/>
              </a:rPr>
              <a:t> or a </a:t>
            </a:r>
            <a:r>
              <a:rPr lang="en-IN" sz="1200" b="1" dirty="0" smtClean="0">
                <a:latin typeface="Bookman Old Style" pitchFamily="18" charset="0"/>
              </a:rPr>
              <a:t>Certified Public Accountant</a:t>
            </a:r>
            <a:r>
              <a:rPr lang="en-IN" sz="1200" dirty="0" smtClean="0">
                <a:latin typeface="Bookman Old Style" pitchFamily="18" charset="0"/>
              </a:rPr>
              <a:t>.</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b="1" dirty="0" smtClean="0">
                <a:latin typeface="Bookman Old Style" pitchFamily="18" charset="0"/>
              </a:rPr>
              <a:t>3. </a:t>
            </a:r>
            <a:r>
              <a:rPr lang="en-IN" sz="1200" b="1" dirty="0" smtClean="0">
                <a:solidFill>
                  <a:srgbClr val="FF0000"/>
                </a:solidFill>
                <a:latin typeface="Bookman Old Style" pitchFamily="18" charset="0"/>
              </a:rPr>
              <a:t>Transfer by way of sale of shares of a JV / WOS</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If the shares are not listed on the stock exchange and the shares are disinvested by a private arrangement, the share price is not less than the value certified by a </a:t>
            </a:r>
            <a:r>
              <a:rPr lang="en-IN" sz="1200" b="1" dirty="0" smtClean="0">
                <a:latin typeface="Bookman Old Style" pitchFamily="18" charset="0"/>
              </a:rPr>
              <a:t>Chartered Accountant / Certified Public Accountant</a:t>
            </a:r>
            <a:r>
              <a:rPr lang="en-IN" sz="1200" dirty="0" smtClean="0">
                <a:latin typeface="Bookman Old Style" pitchFamily="18" charset="0"/>
              </a:rPr>
              <a:t> as the fair value of the shares based on the </a:t>
            </a:r>
            <a:r>
              <a:rPr lang="en-IN" sz="1200" b="1" dirty="0" smtClean="0">
                <a:latin typeface="Bookman Old Style" pitchFamily="18" charset="0"/>
              </a:rPr>
              <a:t>latest audited financial statements of the JV / WOS</a:t>
            </a: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b="1" dirty="0" smtClean="0">
                <a:latin typeface="Bookman Old Style" pitchFamily="18" charset="0"/>
              </a:rPr>
              <a:t>4. </a:t>
            </a:r>
            <a:r>
              <a:rPr lang="en-IN" sz="1200" b="1" dirty="0" smtClean="0">
                <a:solidFill>
                  <a:srgbClr val="FF0000"/>
                </a:solidFill>
                <a:latin typeface="Bookman Old Style" pitchFamily="18" charset="0"/>
              </a:rPr>
              <a:t>Annual Performance Report </a:t>
            </a:r>
            <a:r>
              <a:rPr lang="en-IN" sz="1200" b="1" dirty="0" smtClean="0">
                <a:latin typeface="Bookman Old Style" pitchFamily="18" charset="0"/>
              </a:rPr>
              <a:t>(APR)</a:t>
            </a:r>
            <a:endParaRPr lang="en-IN" sz="1200" dirty="0" smtClean="0">
              <a:latin typeface="Bookman Old Style" pitchFamily="18" charset="0"/>
            </a:endParaRPr>
          </a:p>
          <a:p>
            <a:pPr marL="0" indent="0" algn="just">
              <a:spcBef>
                <a:spcPts val="0"/>
              </a:spcBef>
              <a:buNone/>
            </a:pPr>
            <a:r>
              <a:rPr lang="en-IN" sz="1200" dirty="0" smtClean="0">
                <a:latin typeface="Bookman Old Style" pitchFamily="18" charset="0"/>
              </a:rPr>
              <a:t>Certified by </a:t>
            </a:r>
            <a:r>
              <a:rPr lang="en-IN" sz="1200" b="1" dirty="0" smtClean="0">
                <a:latin typeface="Bookman Old Style" pitchFamily="18" charset="0"/>
              </a:rPr>
              <a:t>Statutory Auditors </a:t>
            </a:r>
            <a:r>
              <a:rPr lang="en-IN" sz="1200" dirty="0" smtClean="0">
                <a:latin typeface="Bookman Old Style" pitchFamily="18" charset="0"/>
              </a:rPr>
              <a:t>of the Indian party, through the designated AD Category– I bank every year by June 30th as long, as the JV / WOS is in existence.</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Where the law of the host country does not mandatorily require auditing of the books of accounts of JV / WOS, the Annual Performance Report (APR) may be submitted by the Indian party based on the un-audited annual accounts of the JV / WOS provided:</a:t>
            </a:r>
          </a:p>
          <a:p>
            <a:pPr marL="0" indent="0" algn="just">
              <a:spcBef>
                <a:spcPts val="0"/>
              </a:spcBef>
              <a:buNone/>
            </a:pPr>
            <a:r>
              <a:rPr lang="en-IN" sz="1200" dirty="0" smtClean="0">
                <a:latin typeface="Bookman Old Style" pitchFamily="18" charset="0"/>
              </a:rPr>
              <a:t>a. The Statutory Auditors of the Indian party certify that ‘The un-audited annual accounts of the JV / WOS reflect the true and fair picture of the affairs of the JV / WOS’ and</a:t>
            </a:r>
          </a:p>
          <a:p>
            <a:pPr marL="0" indent="0" algn="just">
              <a:spcBef>
                <a:spcPts val="0"/>
              </a:spcBef>
              <a:buNone/>
            </a:pPr>
            <a:r>
              <a:rPr lang="en-IN" sz="1200" dirty="0" smtClean="0">
                <a:latin typeface="Bookman Old Style" pitchFamily="18" charset="0"/>
              </a:rPr>
              <a:t>b. That the un-audited annual accounts of the JV / WOS has been adopted and ratified by the Board of the Indian party.</a:t>
            </a:r>
          </a:p>
          <a:p>
            <a:pPr marL="0" indent="0" algn="just">
              <a:spcBef>
                <a:spcPts val="0"/>
              </a:spcBef>
              <a:buNone/>
            </a:pPr>
            <a:r>
              <a:rPr lang="en-IN" sz="1200" b="1" dirty="0" smtClean="0">
                <a:latin typeface="Bookman Old Style" pitchFamily="18" charset="0"/>
              </a:rPr>
              <a:t> </a:t>
            </a:r>
            <a:endParaRPr lang="en-IN" sz="1200" dirty="0" smtClean="0">
              <a:latin typeface="Bookman Old Style" pitchFamily="18" charset="0"/>
            </a:endParaRPr>
          </a:p>
          <a:p>
            <a:pPr marL="0" indent="0" algn="just">
              <a:spcBef>
                <a:spcPts val="0"/>
              </a:spcBef>
              <a:buNone/>
            </a:pPr>
            <a:r>
              <a:rPr lang="en-IN" sz="1200" b="1" dirty="0" smtClean="0">
                <a:latin typeface="Bookman Old Style" pitchFamily="18" charset="0"/>
              </a:rPr>
              <a:t>5. </a:t>
            </a:r>
            <a:r>
              <a:rPr lang="en-IN" sz="1200" b="1" dirty="0" smtClean="0">
                <a:solidFill>
                  <a:srgbClr val="FF0000"/>
                </a:solidFill>
                <a:latin typeface="Bookman Old Style" pitchFamily="18" charset="0"/>
              </a:rPr>
              <a:t>Report on Closure / Disinvestment / Voluntary Liquidation / Winding Up of JV/WOS</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 </a:t>
            </a:r>
            <a:endParaRPr lang="en-IN" sz="1200" dirty="0" smtClean="0">
              <a:latin typeface="Bookman Old Style" pitchFamily="18" charset="0"/>
            </a:endParaRPr>
          </a:p>
          <a:p>
            <a:pPr marL="0" indent="0" algn="just">
              <a:spcBef>
                <a:spcPts val="0"/>
              </a:spcBef>
              <a:buNone/>
            </a:pPr>
            <a:r>
              <a:rPr lang="en-IN" sz="1200" dirty="0" smtClean="0">
                <a:latin typeface="Bookman Old Style" pitchFamily="18" charset="0"/>
              </a:rPr>
              <a:t>If the shares are not listed on the stock exchange, and the shares are disinvested by a private arrangement, the share price is not less than the value certified by a </a:t>
            </a:r>
            <a:r>
              <a:rPr lang="en-IN" sz="1200" b="1" dirty="0" smtClean="0">
                <a:latin typeface="Bookman Old Style" pitchFamily="18" charset="0"/>
              </a:rPr>
              <a:t>Chartered Accountant </a:t>
            </a:r>
            <a:r>
              <a:rPr lang="en-IN" sz="1200" dirty="0" smtClean="0">
                <a:latin typeface="Bookman Old Style" pitchFamily="18" charset="0"/>
              </a:rPr>
              <a:t>/Certified Public Accountant as the fair value of the shares based on the latest audited financial statements of the Joint Venture or Wholly Owned Subsidiary;</a:t>
            </a:r>
          </a:p>
          <a:p>
            <a:pPr marL="0" indent="0" algn="just">
              <a:spcBef>
                <a:spcPts val="0"/>
              </a:spcBef>
              <a:buNone/>
            </a:pPr>
            <a:r>
              <a:rPr lang="en-IN" sz="1200" dirty="0" smtClean="0">
                <a:latin typeface="Bookman Old Style" pitchFamily="18" charset="0"/>
              </a:rPr>
              <a:t> </a:t>
            </a:r>
          </a:p>
          <a:p>
            <a:pPr marL="0" indent="0" algn="just">
              <a:spcBef>
                <a:spcPts val="0"/>
              </a:spcBef>
              <a:buNone/>
            </a:pPr>
            <a:r>
              <a:rPr lang="en-IN" sz="1200" dirty="0" smtClean="0">
                <a:latin typeface="Bookman Old Style" pitchFamily="18" charset="0"/>
              </a:rPr>
              <a:t>In all other cases, by a Chartered Accountant or a Certified Public Accountant.</a:t>
            </a:r>
            <a:endParaRPr lang="en-IN" sz="1200" dirty="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pPr algn="ctr"/>
            <a:r>
              <a:rPr lang="en-IN" sz="2000" b="1" dirty="0" smtClean="0">
                <a:solidFill>
                  <a:srgbClr val="FF0000"/>
                </a:solidFill>
                <a:latin typeface="Bookman Old Style" pitchFamily="18" charset="0"/>
              </a:rPr>
              <a:t>Chartered Accountant/ Statutory Auditor...6/6</a:t>
            </a:r>
            <a:endParaRPr lang="en-IN" sz="2000" dirty="0">
              <a:solidFill>
                <a:srgbClr val="FF0000"/>
              </a:solidFill>
              <a:latin typeface="Bookman Old Style" pitchFamily="18" charset="0"/>
            </a:endParaRPr>
          </a:p>
        </p:txBody>
      </p:sp>
      <p:sp>
        <p:nvSpPr>
          <p:cNvPr id="3" name="Content Placeholder 2"/>
          <p:cNvSpPr>
            <a:spLocks noGrp="1"/>
          </p:cNvSpPr>
          <p:nvPr>
            <p:ph idx="1"/>
          </p:nvPr>
        </p:nvSpPr>
        <p:spPr>
          <a:xfrm>
            <a:off x="381000" y="381000"/>
            <a:ext cx="8458200" cy="6477000"/>
          </a:xfrm>
        </p:spPr>
        <p:txBody>
          <a:bodyPr>
            <a:noAutofit/>
          </a:bodyPr>
          <a:lstStyle/>
          <a:p>
            <a:pPr marL="0" indent="0" algn="ctr">
              <a:spcBef>
                <a:spcPts val="0"/>
              </a:spcBef>
              <a:buNone/>
            </a:pPr>
            <a:r>
              <a:rPr lang="en-IN" sz="1200" b="1" dirty="0" smtClean="0">
                <a:solidFill>
                  <a:srgbClr val="FF0000"/>
                </a:solidFill>
                <a:latin typeface="Bookman Old Style" pitchFamily="18" charset="0"/>
              </a:rPr>
              <a:t>ECB</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 1. </a:t>
            </a:r>
            <a:r>
              <a:rPr lang="en-IN" sz="1200" b="1" dirty="0" smtClean="0">
                <a:solidFill>
                  <a:srgbClr val="FF0000"/>
                </a:solidFill>
                <a:latin typeface="Bookman Old Style" pitchFamily="18" charset="0"/>
              </a:rPr>
              <a:t>Form-83</a:t>
            </a:r>
            <a:r>
              <a:rPr lang="en-IN" sz="1200" b="1" dirty="0" smtClean="0">
                <a:latin typeface="Bookman Old Style" pitchFamily="18" charset="0"/>
              </a:rPr>
              <a:t>: (Reporting of loan agreement details under Foreign Exchange Management Act, 1999) Forward one copy (within 7 days from the date of signing loan agreement between borrower and lender) for allotment of Loan Registration Number (LRN)</a:t>
            </a:r>
            <a:endParaRPr lang="en-IN" sz="1200" dirty="0" smtClean="0">
              <a:latin typeface="Bookman Old Style" pitchFamily="18" charset="0"/>
            </a:endParaRPr>
          </a:p>
          <a:p>
            <a:pPr marL="0" indent="0" algn="just">
              <a:spcBef>
                <a:spcPts val="0"/>
              </a:spcBef>
              <a:buNone/>
            </a:pPr>
            <a:r>
              <a:rPr lang="en-IN" sz="1200" dirty="0" smtClean="0">
                <a:latin typeface="Bookman Old Style" pitchFamily="18" charset="0"/>
              </a:rPr>
              <a:t>We hereby certify that the particulars given above are true and correct to the best of our knowledge and belief and no material information has been withheld and/or misrepresented. Furthermore, the ECB is in compliance with the extant ECB guidelines.</a:t>
            </a:r>
          </a:p>
          <a:p>
            <a:pPr marL="0" indent="0" algn="just">
              <a:spcBef>
                <a:spcPts val="0"/>
              </a:spcBef>
              <a:buNone/>
            </a:pPr>
            <a:r>
              <a:rPr lang="en-IN" sz="800" b="1" dirty="0" smtClean="0">
                <a:latin typeface="Bookman Old Style" pitchFamily="18" charset="0"/>
              </a:rPr>
              <a:t> </a:t>
            </a:r>
            <a:endParaRPr lang="en-IN" sz="800" dirty="0" smtClean="0">
              <a:latin typeface="Bookman Old Style" pitchFamily="18" charset="0"/>
            </a:endParaRPr>
          </a:p>
          <a:p>
            <a:pPr marL="0" indent="0" algn="just">
              <a:spcBef>
                <a:spcPts val="0"/>
              </a:spcBef>
              <a:buNone/>
            </a:pPr>
            <a:r>
              <a:rPr lang="en-IN" sz="1200" b="1" dirty="0" smtClean="0">
                <a:latin typeface="Bookman Old Style" pitchFamily="18" charset="0"/>
              </a:rPr>
              <a:t>2</a:t>
            </a:r>
            <a:r>
              <a:rPr lang="en-IN" sz="1200" b="1" dirty="0" smtClean="0">
                <a:solidFill>
                  <a:srgbClr val="FF0000"/>
                </a:solidFill>
                <a:latin typeface="Bookman Old Style" pitchFamily="18" charset="0"/>
              </a:rPr>
              <a:t>. ECB-2</a:t>
            </a:r>
            <a:r>
              <a:rPr lang="en-IN" sz="1200" dirty="0" smtClean="0">
                <a:latin typeface="Bookman Old Style" pitchFamily="18" charset="0"/>
              </a:rPr>
              <a:t>: Reporting of actual transactions of External Commercial Borrowings (ECB) under Foreign Exchange Management Act, 1999 (for all categories and any amount of loan) </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b="1" u="sng" dirty="0" smtClean="0">
                <a:latin typeface="Bookman Old Style" pitchFamily="18" charset="0"/>
              </a:rPr>
              <a:t>Certificate from Company Secretary / Chartered Accountant </a:t>
            </a:r>
            <a:endParaRPr lang="en-IN" sz="1200" dirty="0" smtClean="0">
              <a:latin typeface="Bookman Old Style" pitchFamily="18" charset="0"/>
            </a:endParaRPr>
          </a:p>
          <a:p>
            <a:pPr marL="0" indent="0" algn="just">
              <a:spcBef>
                <a:spcPts val="0"/>
              </a:spcBef>
              <a:buNone/>
            </a:pPr>
            <a:r>
              <a:rPr lang="en-IN" sz="1200" dirty="0" smtClean="0">
                <a:latin typeface="Bookman Old Style" pitchFamily="18" charset="0"/>
              </a:rPr>
              <a:t>We hereby certify that the ECB availed in terms of approval granted by Government or RBI or under approval route / automatic route is </a:t>
            </a:r>
            <a:r>
              <a:rPr lang="en-IN" sz="1200" b="1" dirty="0" smtClean="0">
                <a:latin typeface="Bookman Old Style" pitchFamily="18" charset="0"/>
              </a:rPr>
              <a:t>duly accounted in the books of accounts</a:t>
            </a:r>
            <a:r>
              <a:rPr lang="en-IN" sz="1200" dirty="0" smtClean="0">
                <a:latin typeface="Bookman Old Style" pitchFamily="18" charset="0"/>
              </a:rPr>
              <a:t>. Further, ECB proceeds have been utilised by the borrower for the purpose of _____________________. We have verified all the related documents and records connected with the </a:t>
            </a:r>
            <a:r>
              <a:rPr lang="en-IN" sz="1200" b="1" dirty="0" smtClean="0">
                <a:latin typeface="Bookman Old Style" pitchFamily="18" charset="0"/>
              </a:rPr>
              <a:t>utilisation of ECB proceeds</a:t>
            </a:r>
            <a:r>
              <a:rPr lang="en-IN" sz="1200" dirty="0" smtClean="0">
                <a:latin typeface="Bookman Old Style" pitchFamily="18" charset="0"/>
              </a:rPr>
              <a:t> and found these to be in order and </a:t>
            </a:r>
            <a:r>
              <a:rPr lang="en-IN" sz="1200" b="1" dirty="0" smtClean="0">
                <a:latin typeface="Bookman Old Style" pitchFamily="18" charset="0"/>
              </a:rPr>
              <a:t>in accordance with the terms and conditions of the loan agreement</a:t>
            </a:r>
            <a:r>
              <a:rPr lang="en-IN" sz="1200" dirty="0" smtClean="0">
                <a:latin typeface="Bookman Old Style" pitchFamily="18" charset="0"/>
              </a:rPr>
              <a:t> and with the approval granted by </a:t>
            </a:r>
            <a:r>
              <a:rPr lang="en-IN" sz="1200" dirty="0" err="1" smtClean="0">
                <a:latin typeface="Bookman Old Style" pitchFamily="18" charset="0"/>
              </a:rPr>
              <a:t>GoI</a:t>
            </a:r>
            <a:r>
              <a:rPr lang="en-IN" sz="1200" dirty="0" smtClean="0">
                <a:latin typeface="Bookman Old Style" pitchFamily="18" charset="0"/>
              </a:rPr>
              <a:t> (</a:t>
            </a:r>
            <a:r>
              <a:rPr lang="en-IN" sz="1200" dirty="0" err="1" smtClean="0">
                <a:latin typeface="Bookman Old Style" pitchFamily="18" charset="0"/>
              </a:rPr>
              <a:t>MoF</a:t>
            </a:r>
            <a:r>
              <a:rPr lang="en-IN" sz="1200" dirty="0" smtClean="0">
                <a:latin typeface="Bookman Old Style" pitchFamily="18" charset="0"/>
              </a:rPr>
              <a:t>) or RBI or under approval route / automatic route and is in </a:t>
            </a:r>
            <a:r>
              <a:rPr lang="en-IN" sz="1200" b="1" dirty="0" smtClean="0">
                <a:latin typeface="Bookman Old Style" pitchFamily="18" charset="0"/>
              </a:rPr>
              <a:t>conformity with the applicable ECB Guidelines</a:t>
            </a:r>
            <a:r>
              <a:rPr lang="en-IN" sz="1200" dirty="0" smtClean="0">
                <a:latin typeface="Bookman Old Style" pitchFamily="18" charset="0"/>
              </a:rPr>
              <a:t>. </a:t>
            </a:r>
          </a:p>
          <a:p>
            <a:pPr marL="0" indent="0" algn="just">
              <a:spcBef>
                <a:spcPts val="0"/>
              </a:spcBef>
              <a:buNone/>
            </a:pPr>
            <a:r>
              <a:rPr lang="en-IN" sz="800" dirty="0" smtClean="0">
                <a:latin typeface="Bookman Old Style" pitchFamily="18" charset="0"/>
              </a:rPr>
              <a:t> </a:t>
            </a:r>
          </a:p>
          <a:p>
            <a:pPr marL="0" indent="0" algn="just">
              <a:spcBef>
                <a:spcPts val="0"/>
              </a:spcBef>
              <a:buNone/>
            </a:pPr>
            <a:endParaRPr lang="en-IN" sz="1200" dirty="0" smtClean="0">
              <a:latin typeface="Bookman Old Style" pitchFamily="18" charset="0"/>
            </a:endParaRPr>
          </a:p>
          <a:p>
            <a:pPr marL="0" indent="0" algn="just">
              <a:spcBef>
                <a:spcPts val="0"/>
              </a:spcBef>
              <a:buNone/>
            </a:pPr>
            <a:r>
              <a:rPr lang="en-IN" sz="800" dirty="0" smtClean="0">
                <a:latin typeface="Bookman Old Style" pitchFamily="18" charset="0"/>
              </a:rPr>
              <a:t> </a:t>
            </a:r>
            <a:r>
              <a:rPr lang="en-IN" sz="800" b="1" dirty="0" smtClean="0">
                <a:latin typeface="Bookman Old Style" pitchFamily="18" charset="0"/>
              </a:rPr>
              <a:t> </a:t>
            </a:r>
            <a:endParaRPr lang="en-IN" sz="800" dirty="0" smtClean="0">
              <a:latin typeface="Bookman Old Style" pitchFamily="18" charset="0"/>
            </a:endParaRPr>
          </a:p>
          <a:p>
            <a:pPr marL="0" indent="0" algn="ctr">
              <a:spcBef>
                <a:spcPts val="0"/>
              </a:spcBef>
              <a:buNone/>
            </a:pPr>
            <a:r>
              <a:rPr lang="en-IN" sz="1200" b="1" dirty="0" smtClean="0">
                <a:solidFill>
                  <a:srgbClr val="FF0000"/>
                </a:solidFill>
                <a:latin typeface="Bookman Old Style" pitchFamily="18" charset="0"/>
              </a:rPr>
              <a:t>Exports of Goods and Services</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solidFill>
                  <a:srgbClr val="FF0000"/>
                </a:solidFill>
                <a:latin typeface="Bookman Old Style" pitchFamily="18" charset="0"/>
              </a:rPr>
              <a:t>Write off of export bills</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In case of self-write-off, the exporter should submit to the concerned AD bank, a </a:t>
            </a:r>
            <a:r>
              <a:rPr lang="en-IN" sz="1200" b="1" dirty="0" smtClean="0">
                <a:latin typeface="Bookman Old Style" pitchFamily="18" charset="0"/>
              </a:rPr>
              <a:t>Chartered Accountant’s certificate</a:t>
            </a:r>
            <a:r>
              <a:rPr lang="en-IN" sz="1200" dirty="0" smtClean="0">
                <a:latin typeface="Bookman Old Style" pitchFamily="18" charset="0"/>
              </a:rPr>
              <a:t>, indicating the export realization in the preceding calendar year and also the amount of write-off already availed of during the year, if any, the relevant  EDF/SDF Nos. to be written off, Bill No., invoice value, commodity exported, country of export. The CA certificate may also indicate that the export benefits, if any, availed of by the exporter have been surrendered.</a:t>
            </a:r>
            <a:endParaRPr lang="en-IN" sz="1200" dirty="0">
              <a:latin typeface="Bookman Old Styl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pPr algn="ctr"/>
            <a:r>
              <a:rPr lang="en-IN" sz="2000" b="1" dirty="0" smtClean="0">
                <a:solidFill>
                  <a:srgbClr val="FF0000"/>
                </a:solidFill>
                <a:latin typeface="Bookman Old Style" pitchFamily="18" charset="0"/>
              </a:rPr>
              <a:t>Company Secretary</a:t>
            </a:r>
            <a:endParaRPr lang="en-IN" sz="2000" dirty="0">
              <a:solidFill>
                <a:srgbClr val="FF0000"/>
              </a:solidFill>
              <a:latin typeface="Bookman Old Style" pitchFamily="18" charset="0"/>
            </a:endParaRPr>
          </a:p>
        </p:txBody>
      </p:sp>
      <p:sp>
        <p:nvSpPr>
          <p:cNvPr id="3" name="Content Placeholder 2"/>
          <p:cNvSpPr>
            <a:spLocks noGrp="1"/>
          </p:cNvSpPr>
          <p:nvPr>
            <p:ph idx="1"/>
          </p:nvPr>
        </p:nvSpPr>
        <p:spPr>
          <a:xfrm>
            <a:off x="457200" y="381000"/>
            <a:ext cx="8229600" cy="6324600"/>
          </a:xfrm>
        </p:spPr>
        <p:txBody>
          <a:bodyPr>
            <a:noAutofit/>
          </a:bodyPr>
          <a:lstStyle/>
          <a:p>
            <a:pPr marL="0" indent="0" algn="ctr">
              <a:spcBef>
                <a:spcPts val="0"/>
              </a:spcBef>
              <a:buNone/>
            </a:pPr>
            <a:r>
              <a:rPr lang="en-IN" sz="1200" b="1" dirty="0" smtClean="0">
                <a:solidFill>
                  <a:srgbClr val="FF0000"/>
                </a:solidFill>
                <a:latin typeface="Bookman Old Style" pitchFamily="18" charset="0"/>
              </a:rPr>
              <a:t>FDI</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1. </a:t>
            </a:r>
            <a:r>
              <a:rPr lang="en-IN" sz="1200" b="1" dirty="0" smtClean="0">
                <a:solidFill>
                  <a:srgbClr val="FF0000"/>
                </a:solidFill>
                <a:latin typeface="Bookman Old Style" pitchFamily="18" charset="0"/>
              </a:rPr>
              <a:t>Reporting of issue of shares - Form FC-GPR</a:t>
            </a:r>
            <a:endParaRPr lang="en-IN" sz="1200" dirty="0" smtClean="0">
              <a:solidFill>
                <a:srgbClr val="FF0000"/>
              </a:solidFill>
              <a:latin typeface="Bookman Old Style" pitchFamily="18" charset="0"/>
            </a:endParaRPr>
          </a:p>
          <a:p>
            <a:pPr marL="0" indent="0" algn="just">
              <a:spcBef>
                <a:spcPts val="0"/>
              </a:spcBef>
              <a:buNone/>
            </a:pPr>
            <a:r>
              <a:rPr lang="en-IN" sz="1200" dirty="0" smtClean="0">
                <a:latin typeface="Bookman Old Style" pitchFamily="18" charset="0"/>
              </a:rPr>
              <a:t>A certificate from our </a:t>
            </a:r>
            <a:r>
              <a:rPr lang="en-IN" sz="1200" b="1" dirty="0" smtClean="0">
                <a:latin typeface="Bookman Old Style" pitchFamily="18" charset="0"/>
              </a:rPr>
              <a:t>Company Secretary</a:t>
            </a:r>
            <a:r>
              <a:rPr lang="en-IN" sz="1200" dirty="0" smtClean="0">
                <a:latin typeface="Bookman Old Style" pitchFamily="18" charset="0"/>
              </a:rPr>
              <a:t> certifying that </a:t>
            </a:r>
          </a:p>
          <a:p>
            <a:pPr marL="361950" indent="-361950" algn="just">
              <a:spcBef>
                <a:spcPts val="0"/>
              </a:spcBef>
              <a:buNone/>
            </a:pPr>
            <a:r>
              <a:rPr lang="en-IN" sz="1200" dirty="0" smtClean="0">
                <a:latin typeface="Bookman Old Style" pitchFamily="18" charset="0"/>
              </a:rPr>
              <a:t>(a) 	all the requirements of the Companies Act, 1956 have been complied with;</a:t>
            </a:r>
          </a:p>
          <a:p>
            <a:pPr marL="361950" indent="-361950" algn="just">
              <a:spcBef>
                <a:spcPts val="0"/>
              </a:spcBef>
              <a:buNone/>
            </a:pPr>
            <a:r>
              <a:rPr lang="en-IN" sz="1200" dirty="0" smtClean="0">
                <a:latin typeface="Bookman Old Style" pitchFamily="18" charset="0"/>
              </a:rPr>
              <a:t>(b) 	terms and conditions of the Government approval, if any, have been complied with;</a:t>
            </a:r>
          </a:p>
          <a:p>
            <a:pPr marL="361950" indent="-361950" algn="just">
              <a:spcBef>
                <a:spcPts val="0"/>
              </a:spcBef>
              <a:buNone/>
            </a:pPr>
            <a:r>
              <a:rPr lang="en-IN" sz="1200" dirty="0" smtClean="0">
                <a:latin typeface="Bookman Old Style" pitchFamily="18" charset="0"/>
              </a:rPr>
              <a:t>(c) 	the company is eligible to issue shares under these Regulations; and</a:t>
            </a:r>
          </a:p>
          <a:p>
            <a:pPr marL="361950" indent="-361950" algn="just">
              <a:spcBef>
                <a:spcPts val="0"/>
              </a:spcBef>
              <a:buNone/>
            </a:pPr>
            <a:r>
              <a:rPr lang="en-IN" sz="1200" dirty="0" smtClean="0">
                <a:latin typeface="Bookman Old Style" pitchFamily="18" charset="0"/>
              </a:rPr>
              <a:t>(d) 	the company has all original certificates issued by authorised dealers in India evidencing receipt of amount of consideration in accordance with paragraph 8 of Schedule 1 to Notification No. FEMA 20/2000-RB dated May 3, 2000.</a:t>
            </a:r>
          </a:p>
          <a:p>
            <a:pPr marL="0" indent="0" algn="ctr">
              <a:spcBef>
                <a:spcPts val="0"/>
              </a:spcBef>
              <a:buNone/>
            </a:pPr>
            <a:r>
              <a:rPr lang="en-IN" sz="1200" b="1" dirty="0" smtClean="0">
                <a:solidFill>
                  <a:srgbClr val="FF0000"/>
                </a:solidFill>
                <a:latin typeface="Bookman Old Style" pitchFamily="18" charset="0"/>
              </a:rPr>
              <a:t>ECB</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2. </a:t>
            </a:r>
            <a:r>
              <a:rPr lang="en-IN" sz="1200" b="1" dirty="0" smtClean="0">
                <a:solidFill>
                  <a:srgbClr val="FF0000"/>
                </a:solidFill>
                <a:latin typeface="Bookman Old Style" pitchFamily="18" charset="0"/>
              </a:rPr>
              <a:t>Form-83</a:t>
            </a:r>
            <a:r>
              <a:rPr lang="en-IN" sz="1200" b="1" dirty="0" smtClean="0">
                <a:latin typeface="Bookman Old Style" pitchFamily="18" charset="0"/>
              </a:rPr>
              <a:t>: (Reporting of loan agreement details under Foreign Exchange Management Act, 1999) Forward one copy (within 7 days from the date of signing loan agreement between borrower and lender) for allotment of Loan Registration Number (LRN)</a:t>
            </a:r>
            <a:endParaRPr lang="en-IN" sz="1200" dirty="0" smtClean="0">
              <a:latin typeface="Bookman Old Style" pitchFamily="18" charset="0"/>
            </a:endParaRPr>
          </a:p>
          <a:p>
            <a:pPr marL="0" indent="0" algn="just">
              <a:spcBef>
                <a:spcPts val="0"/>
              </a:spcBef>
              <a:buNone/>
            </a:pPr>
            <a:r>
              <a:rPr lang="en-IN" sz="1200" dirty="0" smtClean="0">
                <a:latin typeface="Bookman Old Style" pitchFamily="18" charset="0"/>
              </a:rPr>
              <a:t>We hereby certify that the particulars given above are true and correct to the best of our knowledge and belief and no material information has been withheld and/or misrepresented. Furthermore, the ECB is in compliance with the extant ECB guidelines.</a:t>
            </a:r>
          </a:p>
          <a:p>
            <a:pPr marL="0" indent="0" algn="just">
              <a:spcBef>
                <a:spcPts val="0"/>
              </a:spcBef>
              <a:buNone/>
            </a:pPr>
            <a:r>
              <a:rPr lang="en-IN" sz="600" b="1" dirty="0" smtClean="0">
                <a:latin typeface="Bookman Old Style" pitchFamily="18" charset="0"/>
              </a:rPr>
              <a:t> </a:t>
            </a:r>
            <a:endParaRPr lang="en-IN" sz="600" dirty="0" smtClean="0">
              <a:latin typeface="Bookman Old Style" pitchFamily="18" charset="0"/>
            </a:endParaRPr>
          </a:p>
          <a:p>
            <a:pPr marL="0" indent="0" algn="just">
              <a:spcBef>
                <a:spcPts val="0"/>
              </a:spcBef>
              <a:buNone/>
            </a:pPr>
            <a:r>
              <a:rPr lang="en-IN" sz="1200" b="1" dirty="0" smtClean="0">
                <a:latin typeface="Bookman Old Style" pitchFamily="18" charset="0"/>
              </a:rPr>
              <a:t>3. </a:t>
            </a:r>
            <a:r>
              <a:rPr lang="en-IN" sz="1200" b="1" dirty="0" smtClean="0">
                <a:solidFill>
                  <a:srgbClr val="FF0000"/>
                </a:solidFill>
                <a:latin typeface="Bookman Old Style" pitchFamily="18" charset="0"/>
              </a:rPr>
              <a:t>ECB-2</a:t>
            </a:r>
            <a:r>
              <a:rPr lang="en-IN" sz="1200" dirty="0" smtClean="0">
                <a:latin typeface="Bookman Old Style" pitchFamily="18" charset="0"/>
              </a:rPr>
              <a:t>: Reporting of actual transactions of External Commercial Borrowings (ECB) under Foreign Exchange Management Act, 1999 (for all categories and any amount of loan) </a:t>
            </a:r>
          </a:p>
          <a:p>
            <a:pPr marL="0" indent="0" algn="just">
              <a:spcBef>
                <a:spcPts val="0"/>
              </a:spcBef>
              <a:buNone/>
            </a:pPr>
            <a:r>
              <a:rPr lang="en-IN" sz="800" dirty="0" smtClean="0">
                <a:latin typeface="Bookman Old Style" pitchFamily="18" charset="0"/>
              </a:rPr>
              <a:t> </a:t>
            </a:r>
          </a:p>
          <a:p>
            <a:pPr marL="0" indent="0" algn="just">
              <a:spcBef>
                <a:spcPts val="0"/>
              </a:spcBef>
              <a:buNone/>
            </a:pPr>
            <a:r>
              <a:rPr lang="en-IN" sz="1200" b="1" dirty="0" smtClean="0">
                <a:latin typeface="Bookman Old Style" pitchFamily="18" charset="0"/>
              </a:rPr>
              <a:t>Certificate from Company Secretary / Chartered Accountant </a:t>
            </a:r>
            <a:endParaRPr lang="en-IN" sz="1200" dirty="0" smtClean="0">
              <a:latin typeface="Bookman Old Style" pitchFamily="18" charset="0"/>
            </a:endParaRPr>
          </a:p>
          <a:p>
            <a:pPr marL="0" indent="0" algn="just">
              <a:spcBef>
                <a:spcPts val="0"/>
              </a:spcBef>
              <a:buNone/>
            </a:pPr>
            <a:r>
              <a:rPr lang="en-IN" sz="1200" dirty="0" smtClean="0">
                <a:latin typeface="Bookman Old Style" pitchFamily="18" charset="0"/>
              </a:rPr>
              <a:t>We hereby certify that the ECB availed in terms of approval granted by Government or RBI or under approval route / automatic route is </a:t>
            </a:r>
            <a:r>
              <a:rPr lang="en-IN" sz="1200" b="1" dirty="0" smtClean="0">
                <a:latin typeface="Bookman Old Style" pitchFamily="18" charset="0"/>
              </a:rPr>
              <a:t>duly accounted in the books of accounts</a:t>
            </a:r>
            <a:r>
              <a:rPr lang="en-IN" sz="1200" dirty="0" smtClean="0">
                <a:latin typeface="Bookman Old Style" pitchFamily="18" charset="0"/>
              </a:rPr>
              <a:t>. Further, ECB proceeds have been utilised by the borrower for the purpose of _________________. We have verified all the related documents and records connected with the </a:t>
            </a:r>
            <a:r>
              <a:rPr lang="en-IN" sz="1200" b="1" dirty="0" smtClean="0">
                <a:latin typeface="Bookman Old Style" pitchFamily="18" charset="0"/>
              </a:rPr>
              <a:t>utilisation of ECB proceeds</a:t>
            </a:r>
            <a:r>
              <a:rPr lang="en-IN" sz="1200" dirty="0" smtClean="0">
                <a:latin typeface="Bookman Old Style" pitchFamily="18" charset="0"/>
              </a:rPr>
              <a:t> and found these to be in order and </a:t>
            </a:r>
            <a:r>
              <a:rPr lang="en-IN" sz="1200" b="1" dirty="0" smtClean="0">
                <a:latin typeface="Bookman Old Style" pitchFamily="18" charset="0"/>
              </a:rPr>
              <a:t>in accordance with the terms and conditions of the loan agreement</a:t>
            </a:r>
            <a:r>
              <a:rPr lang="en-IN" sz="1200" dirty="0" smtClean="0">
                <a:latin typeface="Bookman Old Style" pitchFamily="18" charset="0"/>
              </a:rPr>
              <a:t> and with the approval granted by </a:t>
            </a:r>
            <a:r>
              <a:rPr lang="en-IN" sz="1200" dirty="0" err="1" smtClean="0">
                <a:latin typeface="Bookman Old Style" pitchFamily="18" charset="0"/>
              </a:rPr>
              <a:t>GoI</a:t>
            </a:r>
            <a:r>
              <a:rPr lang="en-IN" sz="1200" dirty="0" smtClean="0">
                <a:latin typeface="Bookman Old Style" pitchFamily="18" charset="0"/>
              </a:rPr>
              <a:t> (</a:t>
            </a:r>
            <a:r>
              <a:rPr lang="en-IN" sz="1200" dirty="0" err="1" smtClean="0">
                <a:latin typeface="Bookman Old Style" pitchFamily="18" charset="0"/>
              </a:rPr>
              <a:t>MoF</a:t>
            </a:r>
            <a:r>
              <a:rPr lang="en-IN" sz="1200" dirty="0" smtClean="0">
                <a:latin typeface="Bookman Old Style" pitchFamily="18" charset="0"/>
              </a:rPr>
              <a:t>) or RBI or under approval route / automatic route and is in </a:t>
            </a:r>
            <a:r>
              <a:rPr lang="en-IN" sz="1200" b="1" dirty="0" smtClean="0">
                <a:latin typeface="Bookman Old Style" pitchFamily="18" charset="0"/>
              </a:rPr>
              <a:t>conformity with the applicable ECB Guidelines</a:t>
            </a:r>
            <a:r>
              <a:rPr lang="en-IN" sz="1200" dirty="0" smtClean="0">
                <a:latin typeface="Bookman Old Style" pitchFamily="18" charset="0"/>
              </a:rPr>
              <a:t>. </a:t>
            </a:r>
          </a:p>
          <a:p>
            <a:pPr marL="0" indent="0" algn="ctr">
              <a:spcBef>
                <a:spcPts val="0"/>
              </a:spcBef>
              <a:buNone/>
            </a:pPr>
            <a:r>
              <a:rPr lang="en-IN" sz="1200" b="1" dirty="0" smtClean="0">
                <a:latin typeface="Bookman Old Style" pitchFamily="18" charset="0"/>
              </a:rPr>
              <a:t> </a:t>
            </a:r>
            <a:r>
              <a:rPr lang="en-IN" sz="1200" b="1" dirty="0" smtClean="0">
                <a:solidFill>
                  <a:srgbClr val="FF0000"/>
                </a:solidFill>
                <a:latin typeface="Bookman Old Style" pitchFamily="18" charset="0"/>
              </a:rPr>
              <a:t>Portfolio Investment</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4. Indian Investee Company eligible to raise the aggregate cap of </a:t>
            </a:r>
            <a:r>
              <a:rPr lang="en-IN" sz="1200" b="1" dirty="0" smtClean="0">
                <a:solidFill>
                  <a:srgbClr val="FF0000"/>
                </a:solidFill>
                <a:latin typeface="Bookman Old Style" pitchFamily="18" charset="0"/>
              </a:rPr>
              <a:t>24% for RFPI to </a:t>
            </a:r>
            <a:r>
              <a:rPr lang="en-IN" sz="1200" b="1" dirty="0" err="1" smtClean="0">
                <a:solidFill>
                  <a:srgbClr val="FF0000"/>
                </a:solidFill>
                <a:latin typeface="Bookman Old Style" pitchFamily="18" charset="0"/>
              </a:rPr>
              <a:t>sectoral</a:t>
            </a:r>
            <a:r>
              <a:rPr lang="en-IN" sz="1200" b="1" dirty="0" smtClean="0">
                <a:solidFill>
                  <a:srgbClr val="FF0000"/>
                </a:solidFill>
                <a:latin typeface="Bookman Old Style" pitchFamily="18" charset="0"/>
              </a:rPr>
              <a:t> cap/ statutory limit</a:t>
            </a:r>
            <a:endParaRPr lang="en-IN" sz="1200" dirty="0" smtClean="0">
              <a:solidFill>
                <a:srgbClr val="FF0000"/>
              </a:solidFill>
              <a:latin typeface="Bookman Old Style" pitchFamily="18" charset="0"/>
            </a:endParaRPr>
          </a:p>
          <a:p>
            <a:pPr marL="0" indent="0" algn="just">
              <a:spcBef>
                <a:spcPts val="0"/>
              </a:spcBef>
              <a:buNone/>
            </a:pPr>
            <a:r>
              <a:rPr lang="en-IN" sz="1200" b="1" dirty="0" smtClean="0">
                <a:latin typeface="Bookman Old Style" pitchFamily="18" charset="0"/>
              </a:rPr>
              <a:t> </a:t>
            </a:r>
            <a:endParaRPr lang="en-IN" sz="1200" dirty="0" smtClean="0">
              <a:latin typeface="Bookman Old Style" pitchFamily="18" charset="0"/>
            </a:endParaRPr>
          </a:p>
          <a:p>
            <a:pPr marL="0" indent="0" algn="just">
              <a:spcBef>
                <a:spcPts val="0"/>
              </a:spcBef>
              <a:buNone/>
            </a:pPr>
            <a:r>
              <a:rPr lang="en-IN" sz="1200" b="1" dirty="0" smtClean="0">
                <a:latin typeface="Bookman Old Style" pitchFamily="18" charset="0"/>
              </a:rPr>
              <a:t>5. Indian Investee Company eligible to raise the aggregate cap of </a:t>
            </a:r>
            <a:r>
              <a:rPr lang="en-IN" sz="1200" b="1" dirty="0" smtClean="0">
                <a:solidFill>
                  <a:srgbClr val="FF0000"/>
                </a:solidFill>
                <a:latin typeface="Bookman Old Style" pitchFamily="18" charset="0"/>
              </a:rPr>
              <a:t>10% to 24 per cent for Portfolio Investments by SEBI registered NRI/PIO</a:t>
            </a:r>
            <a:endParaRPr lang="en-IN" sz="1200" dirty="0">
              <a:solidFill>
                <a:srgbClr val="FF0000"/>
              </a:solidFill>
              <a:latin typeface="Bookman Old Styl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pPr algn="ctr"/>
            <a:r>
              <a:rPr lang="en-IN" sz="1600" b="1" dirty="0" smtClean="0">
                <a:solidFill>
                  <a:srgbClr val="FF0000"/>
                </a:solidFill>
                <a:latin typeface="Bookman Old Style" pitchFamily="18" charset="0"/>
              </a:rPr>
              <a:t>Proposed Changes in Timeframe for Issue of Shares and Reporting of FDI</a:t>
            </a:r>
            <a:endParaRPr lang="en-IN" sz="1600" dirty="0">
              <a:solidFill>
                <a:srgbClr val="FF0000"/>
              </a:solidFill>
              <a:latin typeface="Bookman Old Style" pitchFamily="18" charset="0"/>
            </a:endParaRPr>
          </a:p>
        </p:txBody>
      </p:sp>
      <p:graphicFrame>
        <p:nvGraphicFramePr>
          <p:cNvPr id="5" name="Content Placeholder 4"/>
          <p:cNvGraphicFramePr>
            <a:graphicFrameLocks noGrp="1"/>
          </p:cNvGraphicFramePr>
          <p:nvPr>
            <p:ph idx="1"/>
          </p:nvPr>
        </p:nvGraphicFramePr>
        <p:xfrm>
          <a:off x="457200" y="685800"/>
          <a:ext cx="8229600" cy="6083808"/>
        </p:xfrm>
        <a:graphic>
          <a:graphicData uri="http://schemas.openxmlformats.org/drawingml/2006/table">
            <a:tbl>
              <a:tblPr firstRow="1" bandRow="1">
                <a:tableStyleId>{5C22544A-7EE6-4342-B048-85BDC9FD1C3A}</a:tableStyleId>
              </a:tblPr>
              <a:tblGrid>
                <a:gridCol w="685800"/>
                <a:gridCol w="1371600"/>
                <a:gridCol w="6172200"/>
              </a:tblGrid>
              <a:tr h="467126">
                <a:tc>
                  <a:txBody>
                    <a:bodyPr/>
                    <a:lstStyle/>
                    <a:p>
                      <a:pPr marL="0" marR="0">
                        <a:lnSpc>
                          <a:spcPct val="115000"/>
                        </a:lnSpc>
                        <a:spcBef>
                          <a:spcPts val="0"/>
                        </a:spcBef>
                        <a:spcAft>
                          <a:spcPts val="0"/>
                        </a:spcAft>
                      </a:pPr>
                      <a:r>
                        <a:rPr lang="en-IN" sz="1400" dirty="0">
                          <a:solidFill>
                            <a:srgbClr val="000000"/>
                          </a:solidFill>
                          <a:latin typeface="Bookman Old Style" pitchFamily="18" charset="0"/>
                          <a:ea typeface="Times New Roman"/>
                          <a:cs typeface="Arial"/>
                        </a:rPr>
                        <a:t> </a:t>
                      </a:r>
                      <a:r>
                        <a:rPr lang="en-IN" sz="1400" b="1" dirty="0">
                          <a:solidFill>
                            <a:srgbClr val="000000"/>
                          </a:solidFill>
                          <a:latin typeface="Bookman Old Style" pitchFamily="18" charset="0"/>
                          <a:ea typeface="Times New Roman"/>
                          <a:cs typeface="Arial"/>
                        </a:rPr>
                        <a:t>S. No. </a:t>
                      </a:r>
                      <a:endParaRPr lang="en-IN" sz="1400" dirty="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IN" sz="1400" b="1">
                          <a:solidFill>
                            <a:srgbClr val="000000"/>
                          </a:solidFill>
                          <a:latin typeface="Bookman Old Style" pitchFamily="18" charset="0"/>
                          <a:ea typeface="Times New Roman"/>
                          <a:cs typeface="Arial"/>
                        </a:rPr>
                        <a:t>Paragraph of Schedule 1 </a:t>
                      </a:r>
                      <a:endParaRPr lang="en-IN" sz="140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IN" sz="1400" b="1" dirty="0">
                          <a:solidFill>
                            <a:srgbClr val="000000"/>
                          </a:solidFill>
                          <a:latin typeface="Bookman Old Style" pitchFamily="18" charset="0"/>
                          <a:ea typeface="Times New Roman"/>
                          <a:cs typeface="Arial"/>
                        </a:rPr>
                        <a:t>Proposed Amendments </a:t>
                      </a:r>
                      <a:endParaRPr lang="en-IN" sz="1400" dirty="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51132">
                <a:tc>
                  <a:txBody>
                    <a:bodyPr/>
                    <a:lstStyle/>
                    <a:p>
                      <a:pPr marL="0" marR="0">
                        <a:lnSpc>
                          <a:spcPct val="115000"/>
                        </a:lnSpc>
                        <a:spcBef>
                          <a:spcPts val="0"/>
                        </a:spcBef>
                        <a:spcAft>
                          <a:spcPts val="0"/>
                        </a:spcAft>
                      </a:pPr>
                      <a:r>
                        <a:rPr lang="en-IN" sz="1400" dirty="0">
                          <a:solidFill>
                            <a:srgbClr val="000000"/>
                          </a:solidFill>
                          <a:latin typeface="Bookman Old Style" pitchFamily="18" charset="0"/>
                          <a:ea typeface="Times New Roman"/>
                          <a:cs typeface="Arial"/>
                        </a:rPr>
                        <a:t>1 </a:t>
                      </a:r>
                      <a:endParaRPr lang="en-IN" sz="1400" dirty="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IN" sz="1400" dirty="0">
                          <a:solidFill>
                            <a:srgbClr val="000000"/>
                          </a:solidFill>
                          <a:latin typeface="Bookman Old Style" pitchFamily="18" charset="0"/>
                          <a:ea typeface="Times New Roman"/>
                          <a:cs typeface="Arial"/>
                        </a:rPr>
                        <a:t>8 </a:t>
                      </a:r>
                      <a:endParaRPr lang="en-IN" sz="1400" dirty="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IN" sz="1400" b="1" dirty="0">
                          <a:solidFill>
                            <a:srgbClr val="000000"/>
                          </a:solidFill>
                          <a:latin typeface="Bookman Old Style" pitchFamily="18" charset="0"/>
                          <a:ea typeface="Times New Roman"/>
                          <a:cs typeface="Arial"/>
                        </a:rPr>
                        <a:t>Time frame for issue of shares: </a:t>
                      </a:r>
                      <a:r>
                        <a:rPr lang="en-IN" sz="1400" dirty="0">
                          <a:solidFill>
                            <a:srgbClr val="000000"/>
                          </a:solidFill>
                          <a:latin typeface="Bookman Old Style" pitchFamily="18" charset="0"/>
                          <a:ea typeface="Times New Roman"/>
                          <a:cs typeface="Arial"/>
                        </a:rPr>
                        <a:t>At the time of filing FC-GPR the investee company shall be required to submit a certificate from a practising Company Secretary/Chartered Accountant to the effect that provisions of </a:t>
                      </a:r>
                      <a:r>
                        <a:rPr lang="en-IN" sz="1400" b="1" dirty="0">
                          <a:solidFill>
                            <a:srgbClr val="000000"/>
                          </a:solidFill>
                          <a:latin typeface="Bookman Old Style" pitchFamily="18" charset="0"/>
                          <a:ea typeface="Times New Roman"/>
                          <a:cs typeface="Arial"/>
                        </a:rPr>
                        <a:t>section 42 of Companies Act, 2013 </a:t>
                      </a:r>
                      <a:r>
                        <a:rPr lang="en-IN" sz="1400" dirty="0">
                          <a:solidFill>
                            <a:srgbClr val="000000"/>
                          </a:solidFill>
                          <a:latin typeface="Bookman Old Style" pitchFamily="18" charset="0"/>
                          <a:ea typeface="Times New Roman"/>
                          <a:cs typeface="Arial"/>
                        </a:rPr>
                        <a:t>have been complied with. </a:t>
                      </a:r>
                      <a:endParaRPr lang="en-IN" sz="1400" dirty="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1820">
                <a:tc>
                  <a:txBody>
                    <a:bodyPr/>
                    <a:lstStyle/>
                    <a:p>
                      <a:pPr marL="0" marR="0">
                        <a:lnSpc>
                          <a:spcPct val="115000"/>
                        </a:lnSpc>
                        <a:spcBef>
                          <a:spcPts val="0"/>
                        </a:spcBef>
                        <a:spcAft>
                          <a:spcPts val="0"/>
                        </a:spcAft>
                      </a:pPr>
                      <a:r>
                        <a:rPr lang="en-IN" sz="1400">
                          <a:solidFill>
                            <a:srgbClr val="000000"/>
                          </a:solidFill>
                          <a:latin typeface="Bookman Old Style" pitchFamily="18" charset="0"/>
                          <a:ea typeface="Times New Roman"/>
                          <a:cs typeface="Arial"/>
                        </a:rPr>
                        <a:t>2 </a:t>
                      </a:r>
                      <a:endParaRPr lang="en-IN" sz="140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IN" sz="1400">
                          <a:solidFill>
                            <a:srgbClr val="000000"/>
                          </a:solidFill>
                          <a:latin typeface="Bookman Old Style" pitchFamily="18" charset="0"/>
                          <a:ea typeface="Times New Roman"/>
                          <a:cs typeface="Arial"/>
                        </a:rPr>
                        <a:t>9(1) (A) and 9(1) (B) </a:t>
                      </a:r>
                      <a:endParaRPr lang="en-IN" sz="140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ct val="115000"/>
                        </a:lnSpc>
                        <a:spcBef>
                          <a:spcPts val="0"/>
                        </a:spcBef>
                        <a:spcAft>
                          <a:spcPts val="0"/>
                        </a:spcAft>
                      </a:pPr>
                      <a:r>
                        <a:rPr lang="en-IN" sz="1400" b="1" dirty="0">
                          <a:solidFill>
                            <a:srgbClr val="000000"/>
                          </a:solidFill>
                          <a:latin typeface="Bookman Old Style" pitchFamily="18" charset="0"/>
                          <a:ea typeface="Times New Roman"/>
                          <a:cs typeface="Arial"/>
                        </a:rPr>
                        <a:t>Time frame for reporting: </a:t>
                      </a:r>
                      <a:r>
                        <a:rPr lang="en-IN" sz="1400" dirty="0">
                          <a:solidFill>
                            <a:srgbClr val="000000"/>
                          </a:solidFill>
                          <a:latin typeface="Bookman Old Style" pitchFamily="18" charset="0"/>
                          <a:ea typeface="Times New Roman"/>
                          <a:cs typeface="Arial"/>
                        </a:rPr>
                        <a:t>Delay in reporting beyond the prescribed period (30 days from receipt of funds in case of report ARF and 30 days from issue of shares in case of report FC-GPR) shall attract a </a:t>
                      </a:r>
                      <a:r>
                        <a:rPr lang="en-IN" sz="1400" b="1" dirty="0">
                          <a:solidFill>
                            <a:srgbClr val="FF0000"/>
                          </a:solidFill>
                          <a:latin typeface="Bookman Old Style" pitchFamily="18" charset="0"/>
                          <a:ea typeface="Times New Roman"/>
                          <a:cs typeface="Arial"/>
                        </a:rPr>
                        <a:t>penalty of one percent of the total amount of investment </a:t>
                      </a:r>
                      <a:r>
                        <a:rPr lang="en-IN" sz="1400" dirty="0">
                          <a:solidFill>
                            <a:srgbClr val="000000"/>
                          </a:solidFill>
                          <a:latin typeface="Bookman Old Style" pitchFamily="18" charset="0"/>
                          <a:ea typeface="Times New Roman"/>
                          <a:cs typeface="Arial"/>
                        </a:rPr>
                        <a:t>subject to a </a:t>
                      </a:r>
                      <a:r>
                        <a:rPr lang="en-IN" sz="1400" b="1" dirty="0">
                          <a:solidFill>
                            <a:srgbClr val="FF0000"/>
                          </a:solidFill>
                          <a:latin typeface="Bookman Old Style" pitchFamily="18" charset="0"/>
                          <a:ea typeface="Times New Roman"/>
                          <a:cs typeface="Arial"/>
                        </a:rPr>
                        <a:t>minimum of Rupees Five thousand </a:t>
                      </a:r>
                      <a:r>
                        <a:rPr lang="en-IN" sz="1400" dirty="0">
                          <a:solidFill>
                            <a:srgbClr val="000000"/>
                          </a:solidFill>
                          <a:latin typeface="Bookman Old Style" pitchFamily="18" charset="0"/>
                          <a:ea typeface="Times New Roman"/>
                          <a:cs typeface="Arial"/>
                        </a:rPr>
                        <a:t>and </a:t>
                      </a:r>
                      <a:r>
                        <a:rPr lang="en-IN" sz="1400" b="1" dirty="0">
                          <a:solidFill>
                            <a:srgbClr val="FF0000"/>
                          </a:solidFill>
                          <a:latin typeface="Bookman Old Style" pitchFamily="18" charset="0"/>
                          <a:ea typeface="Times New Roman"/>
                          <a:cs typeface="Arial"/>
                        </a:rPr>
                        <a:t>maximum of Rupees Five </a:t>
                      </a:r>
                      <a:r>
                        <a:rPr lang="en-IN" sz="1400" b="1" dirty="0" err="1">
                          <a:solidFill>
                            <a:srgbClr val="FF0000"/>
                          </a:solidFill>
                          <a:latin typeface="Bookman Old Style" pitchFamily="18" charset="0"/>
                          <a:ea typeface="Times New Roman"/>
                          <a:cs typeface="Arial"/>
                        </a:rPr>
                        <a:t>lakh</a:t>
                      </a:r>
                      <a:r>
                        <a:rPr lang="en-IN" sz="1400" b="1" dirty="0">
                          <a:solidFill>
                            <a:srgbClr val="FF0000"/>
                          </a:solidFill>
                          <a:latin typeface="Bookman Old Style" pitchFamily="18" charset="0"/>
                          <a:ea typeface="Times New Roman"/>
                          <a:cs typeface="Arial"/>
                        </a:rPr>
                        <a:t> per month or part thereof for the first six month of delay and twice that rate thereafter</a:t>
                      </a:r>
                      <a:r>
                        <a:rPr lang="en-IN" sz="1400" dirty="0">
                          <a:solidFill>
                            <a:srgbClr val="000000"/>
                          </a:solidFill>
                          <a:latin typeface="Bookman Old Style" pitchFamily="18" charset="0"/>
                          <a:ea typeface="Times New Roman"/>
                          <a:cs typeface="Arial"/>
                        </a:rPr>
                        <a:t>, to be </a:t>
                      </a:r>
                      <a:r>
                        <a:rPr lang="en-IN" sz="1400" b="1" dirty="0">
                          <a:solidFill>
                            <a:srgbClr val="000000"/>
                          </a:solidFill>
                          <a:latin typeface="Bookman Old Style" pitchFamily="18" charset="0"/>
                          <a:ea typeface="Times New Roman"/>
                          <a:cs typeface="Arial"/>
                        </a:rPr>
                        <a:t>paid online </a:t>
                      </a:r>
                      <a:r>
                        <a:rPr lang="en-IN" sz="1400" dirty="0">
                          <a:solidFill>
                            <a:srgbClr val="000000"/>
                          </a:solidFill>
                          <a:latin typeface="Bookman Old Style" pitchFamily="18" charset="0"/>
                          <a:ea typeface="Times New Roman"/>
                          <a:cs typeface="Arial"/>
                        </a:rPr>
                        <a:t>into a designated account in Reserve Bank of India. </a:t>
                      </a:r>
                      <a:endParaRPr lang="en-IN" sz="1400" dirty="0">
                        <a:latin typeface="Bookman Old Style" pitchFamily="18"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21122">
                <a:tc gridSpan="3">
                  <a:txBody>
                    <a:bodyPr/>
                    <a:lstStyle/>
                    <a:p>
                      <a:pPr algn="just"/>
                      <a:r>
                        <a:rPr kumimoji="0" lang="en-IN" sz="1400" kern="1200" dirty="0" smtClean="0">
                          <a:solidFill>
                            <a:schemeClr val="dk1"/>
                          </a:solidFill>
                          <a:latin typeface="Bookman Old Style" pitchFamily="18" charset="0"/>
                          <a:ea typeface="+mn-ea"/>
                          <a:cs typeface="+mn-cs"/>
                        </a:rPr>
                        <a:t>Proposed to introduce </a:t>
                      </a:r>
                      <a:r>
                        <a:rPr kumimoji="0" lang="en-IN" sz="1400" b="1" kern="1200" dirty="0" smtClean="0">
                          <a:solidFill>
                            <a:schemeClr val="dk1"/>
                          </a:solidFill>
                          <a:latin typeface="Bookman Old Style" pitchFamily="18" charset="0"/>
                          <a:ea typeface="+mn-ea"/>
                          <a:cs typeface="+mn-cs"/>
                        </a:rPr>
                        <a:t>similar penalty structure for other mandatory reporting requirements </a:t>
                      </a:r>
                      <a:r>
                        <a:rPr kumimoji="0" lang="en-IN" sz="1400" kern="1200" dirty="0" smtClean="0">
                          <a:solidFill>
                            <a:schemeClr val="dk1"/>
                          </a:solidFill>
                          <a:latin typeface="Bookman Old Style" pitchFamily="18" charset="0"/>
                          <a:ea typeface="+mn-ea"/>
                          <a:cs typeface="+mn-cs"/>
                        </a:rPr>
                        <a:t>under FEMA, 1999.</a:t>
                      </a:r>
                    </a:p>
                    <a:p>
                      <a:pPr algn="just"/>
                      <a:r>
                        <a:rPr kumimoji="0" lang="en-IN" sz="1400" kern="1200" dirty="0" smtClean="0">
                          <a:solidFill>
                            <a:schemeClr val="dk1"/>
                          </a:solidFill>
                          <a:latin typeface="Bookman Old Style" pitchFamily="18" charset="0"/>
                          <a:ea typeface="+mn-ea"/>
                          <a:cs typeface="+mn-cs"/>
                        </a:rPr>
                        <a:t> </a:t>
                      </a:r>
                    </a:p>
                    <a:p>
                      <a:pPr algn="just"/>
                      <a:r>
                        <a:rPr kumimoji="0" lang="en-IN" sz="1400" kern="1200" dirty="0" smtClean="0">
                          <a:solidFill>
                            <a:schemeClr val="dk1"/>
                          </a:solidFill>
                          <a:latin typeface="Bookman Old Style" pitchFamily="18" charset="0"/>
                          <a:ea typeface="+mn-ea"/>
                          <a:cs typeface="+mn-cs"/>
                        </a:rPr>
                        <a:t>Without paying the penalty as mentioned above shall be liable to penal provisions mentioned in FEMA, 1999 and the rules/regulations </a:t>
                      </a:r>
                      <a:r>
                        <a:rPr kumimoji="0" lang="en-IN" sz="1400" kern="1200" smtClean="0">
                          <a:solidFill>
                            <a:schemeClr val="dk1"/>
                          </a:solidFill>
                          <a:latin typeface="Bookman Old Style" pitchFamily="18" charset="0"/>
                          <a:ea typeface="+mn-ea"/>
                          <a:cs typeface="+mn-cs"/>
                        </a:rPr>
                        <a:t>framed </a:t>
                      </a:r>
                      <a:r>
                        <a:rPr kumimoji="0" lang="en-IN" sz="1400" kern="1200" smtClean="0">
                          <a:solidFill>
                            <a:schemeClr val="dk1"/>
                          </a:solidFill>
                          <a:latin typeface="Bookman Old Style" pitchFamily="18" charset="0"/>
                          <a:ea typeface="+mn-ea"/>
                          <a:cs typeface="+mn-cs"/>
                        </a:rPr>
                        <a:t>there under </a:t>
                      </a:r>
                      <a:r>
                        <a:rPr kumimoji="0" lang="en-IN" sz="1400" kern="1200" dirty="0" smtClean="0">
                          <a:solidFill>
                            <a:schemeClr val="dk1"/>
                          </a:solidFill>
                          <a:latin typeface="Bookman Old Style" pitchFamily="18" charset="0"/>
                          <a:ea typeface="+mn-ea"/>
                          <a:cs typeface="+mn-cs"/>
                        </a:rPr>
                        <a:t>including compounding.</a:t>
                      </a:r>
                    </a:p>
                    <a:p>
                      <a:pPr algn="just"/>
                      <a:r>
                        <a:rPr kumimoji="0" lang="en-IN" sz="1400" kern="1200" dirty="0" smtClean="0">
                          <a:solidFill>
                            <a:schemeClr val="dk1"/>
                          </a:solidFill>
                          <a:latin typeface="Bookman Old Style" pitchFamily="18" charset="0"/>
                          <a:ea typeface="+mn-ea"/>
                          <a:cs typeface="+mn-cs"/>
                        </a:rPr>
                        <a:t> </a:t>
                      </a:r>
                    </a:p>
                    <a:p>
                      <a:pPr algn="just"/>
                      <a:r>
                        <a:rPr kumimoji="0" lang="en-IN" sz="1400" kern="1200" dirty="0" smtClean="0">
                          <a:solidFill>
                            <a:schemeClr val="dk1"/>
                          </a:solidFill>
                          <a:latin typeface="Bookman Old Style" pitchFamily="18" charset="0"/>
                          <a:ea typeface="+mn-ea"/>
                          <a:cs typeface="+mn-cs"/>
                        </a:rPr>
                        <a:t>Since compounding is an elaborate process imposing a burden on the contravener as well as the Reserve Bank, it was felt that with a view to improving the ease of compliance, a summary framework may be put in place for dealing with reporting delays without compromising with the reporting discipline.</a:t>
                      </a:r>
                      <a:endParaRPr lang="en-IN" sz="1400" dirty="0">
                        <a:latin typeface="Bookman Old Styl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FC841631-A810-47A9-8031-7569C23745C4}"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2594</TotalTime>
  <Words>816</Words>
  <Application>Microsoft Office PowerPoint</Application>
  <PresentationFormat>On-screen Show (4:3)</PresentationFormat>
  <Paragraphs>142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Certification by Professionals</vt:lpstr>
      <vt:lpstr>Chartered Accountant/ Statutory Auditor...1/6</vt:lpstr>
      <vt:lpstr>Chartered Accountant/ Statutory Auditor...2/6</vt:lpstr>
      <vt:lpstr>Chartered Accountant/ Statutory Auditor...3/6</vt:lpstr>
      <vt:lpstr>Chartered Accountant/ Statutory Auditor...4/6</vt:lpstr>
      <vt:lpstr>Chartered Accountant/ Statutory Auditor...5/6</vt:lpstr>
      <vt:lpstr>Chartered Accountant/ Statutory Auditor...6/6</vt:lpstr>
      <vt:lpstr>Company Secretary</vt:lpstr>
      <vt:lpstr>Proposed Changes in Timeframe for Issue of Shares and Reporting of FDI</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restricted to FEMA – Act, Regulations framed there under, Master Circular</dc:title>
  <dc:creator>Windows XP</dc:creator>
  <cp:lastModifiedBy>Vijay Gupta</cp:lastModifiedBy>
  <cp:revision>954</cp:revision>
  <dcterms:created xsi:type="dcterms:W3CDTF">2011-07-15T07:47:56Z</dcterms:created>
  <dcterms:modified xsi:type="dcterms:W3CDTF">2016-02-09T07:15:09Z</dcterms:modified>
</cp:coreProperties>
</file>